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notesSlides/notesSlide14.xml" ContentType="application/vnd.openxmlformats-officedocument.presentationml.notesSlide+xml"/>
  <Override PartName="/ppt/commentAuthors.xml" ContentType="application/vnd.openxmlformats-officedocument.presentationml.commentAuthors+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Default Extension="wdp" ContentType="image/vnd.ms-photo"/>
  <Override PartName="/ppt/notesSlides/notesSlide8.xml" ContentType="application/vnd.openxmlformats-officedocument.presentationml.notesSlide+xml"/>
  <Override PartName="/ppt/notesSlides/notesSlide11.xml" ContentType="application/vnd.openxmlformats-officedocument.presentationml.notesSlide+xml"/>
  <Override PartName="/ppt/comments/comment1.xml" ContentType="application/vnd.openxmlformats-officedocument.presentationml.comments+xml"/>
  <Override PartName="/ppt/notesSlides/notesSlide6.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6"/>
  </p:notesMasterIdLst>
  <p:sldIdLst>
    <p:sldId id="302"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 id="295" r:id="rId39"/>
    <p:sldId id="296" r:id="rId40"/>
    <p:sldId id="297" r:id="rId41"/>
    <p:sldId id="298" r:id="rId42"/>
    <p:sldId id="299" r:id="rId43"/>
    <p:sldId id="300" r:id="rId44"/>
    <p:sldId id="301" r:id="rId4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sya Georgieva" initials="AG" lastIdx="1" clrIdx="0">
    <p:extLst>
      <p:ext uri="{19B8F6BF-5375-455C-9EA6-DF929625EA0E}">
        <p15:presenceInfo xmlns:p15="http://schemas.microsoft.com/office/powerpoint/2012/main" xmlns="" userId="S-1-5-21-239875337-4187812437-941522809-1392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64500" autoAdjust="0"/>
  </p:normalViewPr>
  <p:slideViewPr>
    <p:cSldViewPr snapToGrid="0">
      <p:cViewPr varScale="1">
        <p:scale>
          <a:sx n="49" d="100"/>
          <a:sy n="49" d="100"/>
        </p:scale>
        <p:origin x="-1764" y="-102"/>
      </p:cViewPr>
      <p:guideLst>
        <p:guide orient="horz" pos="2160"/>
        <p:guide pos="288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3-02-02T21:50:31.209" idx="1">
    <p:pos x="3314" y="2162"/>
    <p:text>think to remove and ask for HW</p:text>
    <p:extLst>
      <p:ext uri="{C676402C-5697-4E1C-873F-D02D1690AC5C}">
        <p15:threadingInfo xmlns:p15="http://schemas.microsoft.com/office/powerpoint/2012/main" xmlns="" timeZoneBias="-120"/>
      </p:ext>
    </p:extLst>
  </p:cm>
</p:cmLst>
</file>

<file path=ppt/media/hdphoto1.wdp>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jpeg>
</file>

<file path=ppt/media/image27.jpeg>
</file>

<file path=ppt/media/image28.png>
</file>

<file path=ppt/media/image29.png>
</file>

<file path=ppt/media/image3.pn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eg>
</file>

<file path=ppt/media/image45.pn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9E2505-AF2A-4345-A20F-9F4320E017E1}" type="datetimeFigureOut">
              <a:rPr lang="en-US" smtClean="0"/>
              <a:pPr/>
              <a:t>5/15/2013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DBBD6B-A9EF-461C-B46E-5C0925450805}" type="slidenum">
              <a:rPr lang="en-US" smtClean="0"/>
              <a:pPr/>
              <a:t>‹#›</a:t>
            </a:fld>
            <a:endParaRPr lang="en-US"/>
          </a:p>
        </p:txBody>
      </p:sp>
    </p:spTree>
    <p:extLst>
      <p:ext uri="{BB962C8B-B14F-4D97-AF65-F5344CB8AC3E}">
        <p14:creationId xmlns:p14="http://schemas.microsoft.com/office/powerpoint/2010/main" xmlns="" val="18726902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www.w3.org/TR/WCAG10/" TargetMode="External"/><Relationship Id="rId2" Type="http://schemas.openxmlformats.org/officeDocument/2006/relationships/slide" Target="../slides/slide25.xml"/><Relationship Id="rId1" Type="http://schemas.openxmlformats.org/officeDocument/2006/relationships/notesMaster" Target="../notesMasters/notesMaster1.xml"/><Relationship Id="rId5" Type="http://schemas.openxmlformats.org/officeDocument/2006/relationships/hyperlink" Target="http://www.bbc.co.uk/guidelines/futuremedia/accessibility/" TargetMode="External"/><Relationship Id="rId4" Type="http://schemas.openxmlformats.org/officeDocument/2006/relationships/hyperlink" Target="http://www.w3.org/WAI/" TargetMode="Externa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www.groovemanifesto.net/articles/article.php?porn=usability/101" TargetMode="External"/><Relationship Id="rId2" Type="http://schemas.openxmlformats.org/officeDocument/2006/relationships/slide" Target="../slides/slide29.xml"/><Relationship Id="rId1" Type="http://schemas.openxmlformats.org/officeDocument/2006/relationships/notesMaster" Target="../notesMasters/notesMaster1.xml"/><Relationship Id="rId4" Type="http://schemas.openxmlformats.org/officeDocument/2006/relationships/hyperlink" Target="http://www.useit.com/alertbox/" TargetMode="Externa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umi.ucc.ie/uksample.pdf" TargetMode="External"/><Relationship Id="rId2" Type="http://schemas.openxmlformats.org/officeDocument/2006/relationships/slide" Target="../slides/slide43.xml"/><Relationship Id="rId1" Type="http://schemas.openxmlformats.org/officeDocument/2006/relationships/notesMaster" Target="../notesMasters/notesMaster1.xml"/><Relationship Id="rId4" Type="http://schemas.openxmlformats.org/officeDocument/2006/relationships/hyperlink" Target="http://www.wammi.com/samples/index.html" TargetMode="Externa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earchsoftwarequality.techtarget.com/answer/Differentiating-between-Functional-and-Nonfunctional-Requirements"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earchsoftwarequality.techtarget.com/tip/The-Pareto-principle-for-well-defined-functional-software-requirements" TargetMode="External"/><Relationship Id="rId5" Type="http://schemas.openxmlformats.org/officeDocument/2006/relationships/hyperlink" Target="http://searchsoftwarequality.techtarget.com/answer/Functional-and-nonfunctional-requirements" TargetMode="External"/><Relationship Id="rId4" Type="http://schemas.openxmlformats.org/officeDocument/2006/relationships/hyperlink" Target="http://www.lessons-from-history.com/node/83"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en.wikipedia.org/wiki/Accuracy_and_precision"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Book: Advanced Software Testing - Vol. 1 - Guide to the ISTQB Advanced Certification as an Advanced Test Analyst [2008]</a:t>
            </a:r>
          </a:p>
          <a:p>
            <a:endParaRPr lang="en-US" dirty="0" smtClean="0"/>
          </a:p>
          <a:p>
            <a:r>
              <a:rPr lang="en-US" dirty="0" smtClean="0"/>
              <a:t>ISTQB - Advanced Level Syllabus 2007 - section 5. Testing of Software Characteristics </a:t>
            </a:r>
          </a:p>
          <a:p>
            <a:endParaRPr lang="en-US" dirty="0" smtClean="0"/>
          </a:p>
          <a:p>
            <a:r>
              <a:rPr lang="en-US" dirty="0" smtClean="0"/>
              <a:t>Book: Software Testing,  Ron Patton [2005] - Chapter 11.  Usability Testing</a:t>
            </a:r>
          </a:p>
          <a:p>
            <a:endParaRPr lang="en-US" dirty="0" smtClean="0"/>
          </a:p>
          <a:p>
            <a:r>
              <a:rPr lang="en-US" dirty="0" smtClean="0"/>
              <a:t>Google</a:t>
            </a:r>
            <a:r>
              <a:rPr lang="en-US" baseline="0" dirty="0" smtClean="0"/>
              <a:t> </a:t>
            </a:r>
            <a:r>
              <a:rPr lang="en-US" dirty="0" smtClean="0">
                <a:sym typeface="Wingdings" pitchFamily="2" charset="2"/>
              </a:rPr>
              <a:t></a:t>
            </a:r>
            <a:endParaRPr lang="en-US"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2</a:t>
            </a:fld>
            <a:endParaRPr lang="en-US" dirty="0"/>
          </a:p>
        </p:txBody>
      </p:sp>
    </p:spTree>
    <p:extLst>
      <p:ext uri="{BB962C8B-B14F-4D97-AF65-F5344CB8AC3E}">
        <p14:creationId xmlns:p14="http://schemas.microsoft.com/office/powerpoint/2010/main" xmlns="" val="26734700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http://www.microsoft.com/windows/compatibility/windows-7/en-us/default.aspx</a:t>
            </a:r>
            <a:endParaRPr lang="bg-BG"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20</a:t>
            </a:fld>
            <a:endParaRPr lang="en-US" dirty="0"/>
          </a:p>
        </p:txBody>
      </p:sp>
    </p:spTree>
    <p:extLst>
      <p:ext uri="{BB962C8B-B14F-4D97-AF65-F5344CB8AC3E}">
        <p14:creationId xmlns:p14="http://schemas.microsoft.com/office/powerpoint/2010/main" xmlns="" val="6095047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23</a:t>
            </a:fld>
            <a:endParaRPr lang="en-US" dirty="0"/>
          </a:p>
        </p:txBody>
      </p:sp>
    </p:spTree>
    <p:extLst>
      <p:ext uri="{BB962C8B-B14F-4D97-AF65-F5344CB8AC3E}">
        <p14:creationId xmlns:p14="http://schemas.microsoft.com/office/powerpoint/2010/main" xmlns="" val="25061212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0" i="0" kern="1200" dirty="0" smtClean="0">
                <a:solidFill>
                  <a:schemeClr val="tx1"/>
                </a:solidFill>
                <a:latin typeface="+mn-lt"/>
                <a:ea typeface="+mn-ea"/>
                <a:cs typeface="+mn-cs"/>
              </a:rPr>
              <a:t>Interoperability relates to how different software systems interact with each other. Software with good interoperability characteristics can be integrated easily with a number of other systems without requiring major changes. </a:t>
            </a:r>
          </a:p>
          <a:p>
            <a:endParaRPr lang="en-US" sz="1200" b="0"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The number of changes and the effort required to perform those changes may be used as a </a:t>
            </a:r>
            <a:r>
              <a:rPr lang="en-US" sz="1200" b="1" i="0" kern="1200" dirty="0" smtClean="0">
                <a:solidFill>
                  <a:schemeClr val="tx1"/>
                </a:solidFill>
                <a:latin typeface="+mn-lt"/>
                <a:ea typeface="+mn-ea"/>
                <a:cs typeface="+mn-cs"/>
              </a:rPr>
              <a:t>measure of interoperability</a:t>
            </a:r>
            <a:r>
              <a:rPr lang="en-US" sz="1200" b="0" i="0" kern="1200" dirty="0" smtClean="0">
                <a:solidFill>
                  <a:schemeClr val="tx1"/>
                </a:solidFill>
                <a:latin typeface="+mn-lt"/>
                <a:ea typeface="+mn-ea"/>
                <a:cs typeface="+mn-cs"/>
              </a:rPr>
              <a:t>.</a:t>
            </a:r>
            <a:endParaRPr lang="bg-BG"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24</a:t>
            </a:fld>
            <a:endParaRPr lang="en-US" dirty="0"/>
          </a:p>
        </p:txBody>
      </p:sp>
    </p:spTree>
    <p:extLst>
      <p:ext uri="{BB962C8B-B14F-4D97-AF65-F5344CB8AC3E}">
        <p14:creationId xmlns:p14="http://schemas.microsoft.com/office/powerpoint/2010/main" xmlns="" val="2953393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u="sng" kern="1200" dirty="0" smtClean="0">
                <a:solidFill>
                  <a:schemeClr val="tx1"/>
                </a:solidFill>
                <a:effectLst/>
                <a:latin typeface="+mn-lt"/>
                <a:ea typeface="+mn-ea"/>
                <a:cs typeface="+mn-cs"/>
                <a:hlinkClick r:id="rId3" tooltip="http://www.w3.org/TR/WCAG10/"/>
              </a:rPr>
              <a:t>http://www.w3.org/TR/WCAG10/</a:t>
            </a:r>
            <a:r>
              <a:rPr lang="en-US" sz="1200" kern="1200" dirty="0" smtClean="0">
                <a:solidFill>
                  <a:schemeClr val="tx1"/>
                </a:solidFill>
                <a:effectLst/>
                <a:latin typeface="+mn-lt"/>
                <a:ea typeface="+mn-ea"/>
                <a:cs typeface="+mn-cs"/>
              </a:rPr>
              <a:t> </a:t>
            </a:r>
          </a:p>
          <a:p>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hlinkClick r:id="rId4" tooltip="http://www.w3.org/WAI/"/>
              </a:rPr>
              <a:t>http://www.w3.org/WAI/</a:t>
            </a:r>
            <a:r>
              <a:rPr lang="en-US" sz="1200" kern="1200" dirty="0" smtClean="0">
                <a:solidFill>
                  <a:schemeClr val="tx1"/>
                </a:solidFill>
                <a:effectLst/>
                <a:latin typeface="+mn-lt"/>
                <a:ea typeface="+mn-ea"/>
                <a:cs typeface="+mn-cs"/>
              </a:rPr>
              <a:t> </a:t>
            </a:r>
          </a:p>
          <a:p>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hlinkClick r:id="rId5" tooltip="http://www.bbc.co.uk/guidelines/futuremedia/accessibility/"/>
              </a:rPr>
              <a:t>http://www.bbc.co.uk/guidelines/futuremedia/accessibility/</a:t>
            </a:r>
            <a:endParaRPr lang="bg-BG"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25</a:t>
            </a:fld>
            <a:endParaRPr lang="en-US" dirty="0"/>
          </a:p>
        </p:txBody>
      </p:sp>
    </p:spTree>
    <p:extLst>
      <p:ext uri="{BB962C8B-B14F-4D97-AF65-F5344CB8AC3E}">
        <p14:creationId xmlns:p14="http://schemas.microsoft.com/office/powerpoint/2010/main" xmlns="" val="37582143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26</a:t>
            </a:fld>
            <a:endParaRPr lang="en-US" dirty="0"/>
          </a:p>
        </p:txBody>
      </p:sp>
    </p:spTree>
    <p:extLst>
      <p:ext uri="{BB962C8B-B14F-4D97-AF65-F5344CB8AC3E}">
        <p14:creationId xmlns:p14="http://schemas.microsoft.com/office/powerpoint/2010/main" xmlns="" val="12973455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fr-FR" sz="1200" kern="1200" dirty="0" smtClean="0">
                <a:solidFill>
                  <a:schemeClr val="tx1"/>
                </a:solidFill>
                <a:latin typeface="+mn-lt"/>
                <a:ea typeface="+mn-ea"/>
                <a:cs typeface="+mn-cs"/>
              </a:rPr>
              <a:t>http://wave.webaim.org/ </a:t>
            </a:r>
            <a:endParaRPr lang="bg-BG" sz="1200" kern="1200" dirty="0" smtClean="0">
              <a:solidFill>
                <a:schemeClr val="tx1"/>
              </a:solidFill>
              <a:latin typeface="+mn-lt"/>
              <a:ea typeface="+mn-ea"/>
              <a:cs typeface="+mn-cs"/>
            </a:endParaRPr>
          </a:p>
          <a:p>
            <a:r>
              <a:rPr lang="fr-FR" sz="1200" kern="1200" dirty="0" smtClean="0">
                <a:solidFill>
                  <a:schemeClr val="tx1"/>
                </a:solidFill>
                <a:latin typeface="+mn-lt"/>
                <a:ea typeface="+mn-ea"/>
                <a:cs typeface="+mn-cs"/>
              </a:rPr>
              <a:t>(wikipedia.org; google.bg; abv.bg; etc.)</a:t>
            </a:r>
            <a:endParaRPr lang="bg-BG" sz="1200" kern="1200" dirty="0" smtClean="0">
              <a:solidFill>
                <a:schemeClr val="tx1"/>
              </a:solidFill>
              <a:latin typeface="+mn-lt"/>
              <a:ea typeface="+mn-ea"/>
              <a:cs typeface="+mn-cs"/>
            </a:endParaRPr>
          </a:p>
          <a:p>
            <a:endParaRPr lang="bg-BG"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28</a:t>
            </a:fld>
            <a:endParaRPr lang="en-US" dirty="0"/>
          </a:p>
        </p:txBody>
      </p:sp>
    </p:spTree>
    <p:extLst>
      <p:ext uri="{BB962C8B-B14F-4D97-AF65-F5344CB8AC3E}">
        <p14:creationId xmlns:p14="http://schemas.microsoft.com/office/powerpoint/2010/main" xmlns="" val="33592886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hlinkClick r:id="rId3"/>
              </a:rPr>
              <a:t>http://www.groovemanifesto.net/articles/article.php?porn=usability/101</a:t>
            </a:r>
            <a:endParaRPr lang="en-US" dirty="0" smtClean="0"/>
          </a:p>
          <a:p>
            <a:endParaRPr lang="en-US" dirty="0" smtClean="0"/>
          </a:p>
          <a:p>
            <a:r>
              <a:rPr lang="en-US" dirty="0" smtClean="0">
                <a:hlinkClick r:id="rId4"/>
              </a:rPr>
              <a:t>http://www.useit.com/alertbox/</a:t>
            </a:r>
            <a:endParaRPr lang="en-US"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29</a:t>
            </a:fld>
            <a:endParaRPr lang="en-US" dirty="0"/>
          </a:p>
        </p:txBody>
      </p:sp>
    </p:spTree>
    <p:extLst>
      <p:ext uri="{BB962C8B-B14F-4D97-AF65-F5344CB8AC3E}">
        <p14:creationId xmlns:p14="http://schemas.microsoft.com/office/powerpoint/2010/main" xmlns="" val="163807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hlinkClick r:id="rId3"/>
              </a:rPr>
              <a:t>http://sumi.ucc.ie/uksample.pdf</a:t>
            </a:r>
            <a:endParaRPr lang="en-US" dirty="0" smtClean="0"/>
          </a:p>
          <a:p>
            <a:endParaRPr lang="en-US" dirty="0" smtClean="0"/>
          </a:p>
          <a:p>
            <a:r>
              <a:rPr lang="en-US" dirty="0" smtClean="0">
                <a:hlinkClick r:id="rId4"/>
              </a:rPr>
              <a:t>http://www.wammi.com/samples/index.html</a:t>
            </a:r>
            <a:endParaRPr lang="bg-BG"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43</a:t>
            </a:fld>
            <a:endParaRPr lang="en-US" dirty="0"/>
          </a:p>
        </p:txBody>
      </p:sp>
    </p:spTree>
    <p:extLst>
      <p:ext uri="{BB962C8B-B14F-4D97-AF65-F5344CB8AC3E}">
        <p14:creationId xmlns:p14="http://schemas.microsoft.com/office/powerpoint/2010/main" xmlns="" val="22184703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functional requirements specify what the product must do. They relate to the actions that the product must carry out in order to satisfy the fundamental reasons for its existence. </a:t>
            </a:r>
          </a:p>
          <a:p>
            <a:endParaRPr lang="en-US" sz="1200" b="0" i="0" kern="1200" dirty="0" smtClean="0">
              <a:solidFill>
                <a:schemeClr val="tx1"/>
              </a:solidFill>
              <a:effectLst/>
              <a:latin typeface="+mn-lt"/>
              <a:ea typeface="+mn-ea"/>
              <a:cs typeface="+mn-cs"/>
              <a:hlinkClick r:id="rId3"/>
            </a:endParaRPr>
          </a:p>
          <a:p>
            <a:r>
              <a:rPr lang="en-US" sz="1200" b="0" i="0" kern="1200" dirty="0" smtClean="0">
                <a:solidFill>
                  <a:schemeClr val="tx1"/>
                </a:solidFill>
                <a:effectLst/>
                <a:latin typeface="+mn-lt"/>
                <a:ea typeface="+mn-ea"/>
                <a:cs typeface="+mn-cs"/>
              </a:rPr>
              <a:t>Nonfunctional requirements are the properties that your product must have. Think of these properties as the characteristics or qualities that make the product attractive, or usable, or fast, or reliable.</a:t>
            </a:r>
            <a:endParaRPr lang="en-US" dirty="0" smtClean="0">
              <a:hlinkClick r:id=""/>
            </a:endParaRPr>
          </a:p>
          <a:p>
            <a:endParaRPr lang="en-US" dirty="0" smtClean="0">
              <a:hlinkClick r:id=""/>
            </a:endParaRPr>
          </a:p>
          <a:p>
            <a:r>
              <a:rPr lang="en-US" sz="1200" b="0" i="0" u="none" strike="noStrike" kern="1200" dirty="0" smtClean="0">
                <a:solidFill>
                  <a:schemeClr val="tx1"/>
                </a:solidFill>
                <a:effectLst/>
                <a:latin typeface="+mn-lt"/>
                <a:ea typeface="+mn-ea"/>
                <a:cs typeface="+mn-cs"/>
              </a:rPr>
              <a:t>Typical functional requirements are:</a:t>
            </a:r>
          </a:p>
          <a:p>
            <a:r>
              <a:rPr lang="en-US" sz="1200" b="0" i="0" kern="1200" dirty="0" smtClean="0">
                <a:solidFill>
                  <a:schemeClr val="tx1"/>
                </a:solidFill>
                <a:effectLst/>
                <a:latin typeface="+mn-lt"/>
                <a:ea typeface="+mn-ea"/>
                <a:cs typeface="+mn-cs"/>
              </a:rPr>
              <a:t/>
            </a:r>
            <a:br>
              <a:rPr lang="en-US" sz="1200" b="0" i="0" kern="1200" dirty="0" smtClean="0">
                <a:solidFill>
                  <a:schemeClr val="tx1"/>
                </a:solidFill>
                <a:effectLst/>
                <a:latin typeface="+mn-lt"/>
                <a:ea typeface="+mn-ea"/>
                <a:cs typeface="+mn-cs"/>
              </a:rPr>
            </a:br>
            <a:r>
              <a:rPr lang="en-US" sz="1200" b="0" i="0" u="none" strike="noStrike" kern="1200" dirty="0" smtClean="0">
                <a:solidFill>
                  <a:schemeClr val="tx1"/>
                </a:solidFill>
                <a:effectLst/>
                <a:latin typeface="+mn-lt"/>
                <a:ea typeface="+mn-ea"/>
                <a:cs typeface="+mn-cs"/>
              </a:rPr>
              <a:t>Business Rules</a:t>
            </a:r>
          </a:p>
          <a:p>
            <a:r>
              <a:rPr lang="en-US" sz="1200" b="0" i="0" u="none" strike="noStrike" kern="1200" dirty="0" smtClean="0">
                <a:solidFill>
                  <a:schemeClr val="tx1"/>
                </a:solidFill>
                <a:effectLst/>
                <a:latin typeface="+mn-lt"/>
                <a:ea typeface="+mn-ea"/>
                <a:cs typeface="+mn-cs"/>
              </a:rPr>
              <a:t>Transaction corrections, adjustments, cancellations</a:t>
            </a:r>
          </a:p>
          <a:p>
            <a:r>
              <a:rPr lang="en-US" sz="1200" b="0" i="0" u="none" strike="noStrike" kern="1200" dirty="0" smtClean="0">
                <a:solidFill>
                  <a:schemeClr val="tx1"/>
                </a:solidFill>
                <a:effectLst/>
                <a:latin typeface="+mn-lt"/>
                <a:ea typeface="+mn-ea"/>
                <a:cs typeface="+mn-cs"/>
              </a:rPr>
              <a:t>Administrative functions</a:t>
            </a:r>
          </a:p>
          <a:p>
            <a:r>
              <a:rPr lang="en-US" sz="1200" b="0" i="0" u="none" strike="noStrike" kern="1200" dirty="0" smtClean="0">
                <a:solidFill>
                  <a:schemeClr val="tx1"/>
                </a:solidFill>
                <a:effectLst/>
                <a:latin typeface="+mn-lt"/>
                <a:ea typeface="+mn-ea"/>
                <a:cs typeface="+mn-cs"/>
              </a:rPr>
              <a:t>Authentication</a:t>
            </a:r>
          </a:p>
          <a:p>
            <a:r>
              <a:rPr lang="en-US" sz="1200" b="0" i="0" u="none" strike="noStrike" kern="1200" dirty="0" smtClean="0">
                <a:solidFill>
                  <a:schemeClr val="tx1"/>
                </a:solidFill>
                <a:effectLst/>
                <a:latin typeface="+mn-lt"/>
                <a:ea typeface="+mn-ea"/>
                <a:cs typeface="+mn-cs"/>
              </a:rPr>
              <a:t>Authorization –functions user is delegated to perform</a:t>
            </a:r>
          </a:p>
          <a:p>
            <a:r>
              <a:rPr lang="en-US" sz="1200" b="0" i="0" u="none" strike="noStrike" kern="1200" dirty="0" smtClean="0">
                <a:solidFill>
                  <a:schemeClr val="tx1"/>
                </a:solidFill>
                <a:effectLst/>
                <a:latin typeface="+mn-lt"/>
                <a:ea typeface="+mn-ea"/>
                <a:cs typeface="+mn-cs"/>
              </a:rPr>
              <a:t>Audit Tracking </a:t>
            </a:r>
          </a:p>
          <a:p>
            <a:r>
              <a:rPr lang="en-US" sz="1200" b="0" i="0" u="none" strike="noStrike" kern="1200" dirty="0" smtClean="0">
                <a:solidFill>
                  <a:schemeClr val="tx1"/>
                </a:solidFill>
                <a:effectLst/>
                <a:latin typeface="+mn-lt"/>
                <a:ea typeface="+mn-ea"/>
                <a:cs typeface="+mn-cs"/>
              </a:rPr>
              <a:t>External Interfaces</a:t>
            </a:r>
          </a:p>
          <a:p>
            <a:r>
              <a:rPr lang="en-US" sz="1200" b="0" i="0" u="none" strike="noStrike" kern="1200" dirty="0" smtClean="0">
                <a:solidFill>
                  <a:schemeClr val="tx1"/>
                </a:solidFill>
                <a:effectLst/>
                <a:latin typeface="+mn-lt"/>
                <a:ea typeface="+mn-ea"/>
                <a:cs typeface="+mn-cs"/>
              </a:rPr>
              <a:t>Certification Requirements</a:t>
            </a:r>
          </a:p>
          <a:p>
            <a:r>
              <a:rPr lang="en-US" sz="1200" b="0" i="0" u="none" strike="noStrike" kern="1200" dirty="0" smtClean="0">
                <a:solidFill>
                  <a:schemeClr val="tx1"/>
                </a:solidFill>
                <a:effectLst/>
                <a:latin typeface="+mn-lt"/>
                <a:ea typeface="+mn-ea"/>
                <a:cs typeface="+mn-cs"/>
              </a:rPr>
              <a:t>Reporting Requirements</a:t>
            </a:r>
          </a:p>
          <a:p>
            <a:r>
              <a:rPr lang="en-US" sz="1200" b="0" i="0" u="none" strike="noStrike" kern="1200" dirty="0" smtClean="0">
                <a:solidFill>
                  <a:schemeClr val="tx1"/>
                </a:solidFill>
                <a:effectLst/>
                <a:latin typeface="+mn-lt"/>
                <a:ea typeface="+mn-ea"/>
                <a:cs typeface="+mn-cs"/>
              </a:rPr>
              <a:t>Historical Data</a:t>
            </a:r>
          </a:p>
          <a:p>
            <a:r>
              <a:rPr lang="en-US" sz="1200" b="0" i="0" u="none" strike="noStrike" kern="1200" dirty="0" smtClean="0">
                <a:solidFill>
                  <a:schemeClr val="tx1"/>
                </a:solidFill>
                <a:effectLst/>
                <a:latin typeface="+mn-lt"/>
                <a:ea typeface="+mn-ea"/>
                <a:cs typeface="+mn-cs"/>
              </a:rPr>
              <a:t>Legal or Regulatory Requirements</a:t>
            </a:r>
          </a:p>
          <a:p>
            <a:endParaRPr lang="en-US" dirty="0" smtClean="0">
              <a:hlinkClick r:id=""/>
            </a:endParaRPr>
          </a:p>
          <a:p>
            <a:endParaRPr lang="en-US" dirty="0" smtClean="0">
              <a:hlinkClick r:id=""/>
            </a:endParaRPr>
          </a:p>
          <a:p>
            <a:r>
              <a:rPr lang="en-CA" sz="1200" b="0" i="0" u="none" strike="noStrike" kern="1200" dirty="0" smtClean="0">
                <a:solidFill>
                  <a:schemeClr val="tx1"/>
                </a:solidFill>
                <a:effectLst/>
                <a:latin typeface="+mn-lt"/>
                <a:ea typeface="+mn-ea"/>
                <a:cs typeface="+mn-cs"/>
              </a:rPr>
              <a:t/>
            </a:r>
            <a:br>
              <a:rPr lang="en-CA" sz="1200" b="0" i="0" u="none" strike="noStrike" kern="1200" dirty="0" smtClean="0">
                <a:solidFill>
                  <a:schemeClr val="tx1"/>
                </a:solidFill>
                <a:effectLst/>
                <a:latin typeface="+mn-lt"/>
                <a:ea typeface="+mn-ea"/>
                <a:cs typeface="+mn-cs"/>
              </a:rPr>
            </a:br>
            <a:r>
              <a:rPr lang="en-CA" sz="1200" b="0" i="0" u="none" strike="noStrike" kern="1200" dirty="0" smtClean="0">
                <a:solidFill>
                  <a:schemeClr val="tx1"/>
                </a:solidFill>
                <a:effectLst/>
                <a:latin typeface="+mn-lt"/>
                <a:ea typeface="+mn-ea"/>
                <a:cs typeface="+mn-cs"/>
              </a:rPr>
              <a:t>Typical non-functional requirements are:</a:t>
            </a:r>
          </a:p>
          <a:p>
            <a:r>
              <a:rPr lang="en-CA" sz="1200" b="0" i="0" u="none" strike="noStrike" kern="1200" dirty="0" smtClean="0">
                <a:solidFill>
                  <a:schemeClr val="tx1"/>
                </a:solidFill>
                <a:effectLst/>
                <a:latin typeface="+mn-lt"/>
                <a:ea typeface="+mn-ea"/>
                <a:cs typeface="+mn-cs"/>
              </a:rPr>
              <a:t>Performance - Response Time, Throughput, Utilization, Static Volumetric</a:t>
            </a:r>
          </a:p>
          <a:p>
            <a:r>
              <a:rPr lang="en-CA" sz="1200" b="0" i="0" u="none" strike="noStrike" kern="1200" dirty="0" smtClean="0">
                <a:solidFill>
                  <a:schemeClr val="tx1"/>
                </a:solidFill>
                <a:effectLst/>
                <a:latin typeface="+mn-lt"/>
                <a:ea typeface="+mn-ea"/>
                <a:cs typeface="+mn-cs"/>
              </a:rPr>
              <a:t>Scalability</a:t>
            </a:r>
          </a:p>
          <a:p>
            <a:r>
              <a:rPr lang="en-CA" sz="1200" b="0" i="0" u="none" strike="noStrike" kern="1200" dirty="0" smtClean="0">
                <a:solidFill>
                  <a:schemeClr val="tx1"/>
                </a:solidFill>
                <a:effectLst/>
                <a:latin typeface="+mn-lt"/>
                <a:ea typeface="+mn-ea"/>
                <a:cs typeface="+mn-cs"/>
              </a:rPr>
              <a:t>Capacity</a:t>
            </a:r>
          </a:p>
          <a:p>
            <a:r>
              <a:rPr lang="en-CA" sz="1200" b="0" i="0" u="none" strike="noStrike" kern="1200" dirty="0" smtClean="0">
                <a:solidFill>
                  <a:schemeClr val="tx1"/>
                </a:solidFill>
                <a:effectLst/>
                <a:latin typeface="+mn-lt"/>
                <a:ea typeface="+mn-ea"/>
                <a:cs typeface="+mn-cs"/>
              </a:rPr>
              <a:t>Availability</a:t>
            </a:r>
          </a:p>
          <a:p>
            <a:r>
              <a:rPr lang="en-CA" sz="1200" b="0" i="0" u="none" strike="noStrike" kern="1200" dirty="0" smtClean="0">
                <a:solidFill>
                  <a:schemeClr val="tx1"/>
                </a:solidFill>
                <a:effectLst/>
                <a:latin typeface="+mn-lt"/>
                <a:ea typeface="+mn-ea"/>
                <a:cs typeface="+mn-cs"/>
              </a:rPr>
              <a:t>Reliability</a:t>
            </a:r>
          </a:p>
          <a:p>
            <a:r>
              <a:rPr lang="en-CA" sz="1200" b="0" i="0" u="none" strike="noStrike" kern="1200" dirty="0" smtClean="0">
                <a:solidFill>
                  <a:schemeClr val="tx1"/>
                </a:solidFill>
                <a:effectLst/>
                <a:latin typeface="+mn-lt"/>
                <a:ea typeface="+mn-ea"/>
                <a:cs typeface="+mn-cs"/>
              </a:rPr>
              <a:t>Recoverability</a:t>
            </a:r>
          </a:p>
          <a:p>
            <a:r>
              <a:rPr lang="en-CA" sz="1200" b="0" i="0" u="none" strike="noStrike" kern="1200" dirty="0" smtClean="0">
                <a:solidFill>
                  <a:schemeClr val="tx1"/>
                </a:solidFill>
                <a:effectLst/>
                <a:latin typeface="+mn-lt"/>
                <a:ea typeface="+mn-ea"/>
                <a:cs typeface="+mn-cs"/>
              </a:rPr>
              <a:t>Maintainability</a:t>
            </a:r>
          </a:p>
          <a:p>
            <a:r>
              <a:rPr lang="en-CA" sz="1200" b="0" i="0" u="none" strike="noStrike" kern="1200" dirty="0" smtClean="0">
                <a:solidFill>
                  <a:schemeClr val="tx1"/>
                </a:solidFill>
                <a:effectLst/>
                <a:latin typeface="+mn-lt"/>
                <a:ea typeface="+mn-ea"/>
                <a:cs typeface="+mn-cs"/>
              </a:rPr>
              <a:t>Serviceability</a:t>
            </a:r>
          </a:p>
          <a:p>
            <a:r>
              <a:rPr lang="en-CA" sz="1200" b="0" i="0" u="none" strike="noStrike" kern="1200" dirty="0" smtClean="0">
                <a:solidFill>
                  <a:schemeClr val="tx1"/>
                </a:solidFill>
                <a:effectLst/>
                <a:latin typeface="+mn-lt"/>
                <a:ea typeface="+mn-ea"/>
                <a:cs typeface="+mn-cs"/>
              </a:rPr>
              <a:t>Security</a:t>
            </a:r>
          </a:p>
          <a:p>
            <a:r>
              <a:rPr lang="en-CA" sz="1200" b="0" i="0" u="none" strike="noStrike" kern="1200" dirty="0" smtClean="0">
                <a:solidFill>
                  <a:schemeClr val="tx1"/>
                </a:solidFill>
                <a:effectLst/>
                <a:latin typeface="+mn-lt"/>
                <a:ea typeface="+mn-ea"/>
                <a:cs typeface="+mn-cs"/>
              </a:rPr>
              <a:t>Regulatory</a:t>
            </a:r>
          </a:p>
          <a:p>
            <a:r>
              <a:rPr lang="en-CA" sz="1200" b="0" i="0" u="none" strike="noStrike" kern="1200" dirty="0" smtClean="0">
                <a:solidFill>
                  <a:schemeClr val="tx1"/>
                </a:solidFill>
                <a:effectLst/>
                <a:latin typeface="+mn-lt"/>
                <a:ea typeface="+mn-ea"/>
                <a:cs typeface="+mn-cs"/>
              </a:rPr>
              <a:t>Manageability</a:t>
            </a:r>
          </a:p>
          <a:p>
            <a:r>
              <a:rPr lang="en-CA" sz="1200" b="0" i="0" u="none" strike="noStrike" kern="1200" dirty="0" smtClean="0">
                <a:solidFill>
                  <a:schemeClr val="tx1"/>
                </a:solidFill>
                <a:effectLst/>
                <a:latin typeface="+mn-lt"/>
                <a:ea typeface="+mn-ea"/>
                <a:cs typeface="+mn-cs"/>
              </a:rPr>
              <a:t>Environmental</a:t>
            </a:r>
          </a:p>
          <a:p>
            <a:r>
              <a:rPr lang="en-CA" sz="1200" b="0" i="0" u="none" strike="noStrike" kern="1200" dirty="0" smtClean="0">
                <a:solidFill>
                  <a:schemeClr val="tx1"/>
                </a:solidFill>
                <a:effectLst/>
                <a:latin typeface="+mn-lt"/>
                <a:ea typeface="+mn-ea"/>
                <a:cs typeface="+mn-cs"/>
              </a:rPr>
              <a:t>Data Integrity</a:t>
            </a:r>
          </a:p>
          <a:p>
            <a:r>
              <a:rPr lang="en-CA" sz="1200" b="0" i="0" u="none" strike="noStrike" kern="1200" dirty="0" smtClean="0">
                <a:solidFill>
                  <a:schemeClr val="tx1"/>
                </a:solidFill>
                <a:effectLst/>
                <a:latin typeface="+mn-lt"/>
                <a:ea typeface="+mn-ea"/>
                <a:cs typeface="+mn-cs"/>
              </a:rPr>
              <a:t>Usability</a:t>
            </a:r>
          </a:p>
          <a:p>
            <a:r>
              <a:rPr lang="en-CA" sz="1200" b="0" i="0" u="none" strike="noStrike" kern="1200" dirty="0" smtClean="0">
                <a:solidFill>
                  <a:schemeClr val="tx1"/>
                </a:solidFill>
                <a:effectLst/>
                <a:latin typeface="+mn-lt"/>
                <a:ea typeface="+mn-ea"/>
                <a:cs typeface="+mn-cs"/>
              </a:rPr>
              <a:t>Interoperability  </a:t>
            </a:r>
          </a:p>
          <a:p>
            <a:endParaRPr lang="en-US" dirty="0" smtClean="0">
              <a:hlinkClick r:id=""/>
            </a:endParaRPr>
          </a:p>
          <a:p>
            <a:r>
              <a:rPr lang="en-US" dirty="0" smtClean="0">
                <a:hlinkClick r:id=""/>
              </a:rPr>
              <a:t>http://searchsoftwarequality.techtarget.com/answer/Differentiating-between-Functional-and-Nonfunctional-Requirements</a:t>
            </a:r>
            <a:endParaRPr lang="en-US" dirty="0" smtClean="0"/>
          </a:p>
          <a:p>
            <a:endParaRPr lang="en-US" dirty="0" smtClean="0">
              <a:hlinkClick r:id="rId4"/>
            </a:endParaRPr>
          </a:p>
          <a:p>
            <a:r>
              <a:rPr lang="en-US" dirty="0" smtClean="0">
                <a:hlinkClick r:id="rId5"/>
              </a:rPr>
              <a:t>http://searchsoftwarequality.techtarget.com/answer/Functional-and-nonfunctional-requirements</a:t>
            </a:r>
            <a:endParaRPr lang="en-US" dirty="0" smtClean="0">
              <a:hlinkClick r:id=""/>
            </a:endParaRPr>
          </a:p>
          <a:p>
            <a:endParaRPr lang="en-US" dirty="0" smtClean="0">
              <a:hlinkClick r:id=""/>
            </a:endParaRPr>
          </a:p>
          <a:p>
            <a:r>
              <a:rPr lang="en-US" dirty="0" smtClean="0">
                <a:hlinkClick r:id="rId6"/>
              </a:rPr>
              <a:t>http://searchsoftwarequality.techtarget.com/tip/The-Pareto-principle-for-well-defined-functional-software-requirements</a:t>
            </a:r>
            <a:endParaRPr lang="en-US" dirty="0" smtClean="0">
              <a:hlinkClick r:id=""/>
            </a:endParaRPr>
          </a:p>
          <a:p>
            <a:endParaRPr lang="en-US" dirty="0" smtClean="0">
              <a:hlinkClick r:id=""/>
            </a:endParaRPr>
          </a:p>
          <a:p>
            <a:r>
              <a:rPr lang="en-US" dirty="0" smtClean="0">
                <a:hlinkClick r:id=""/>
              </a:rPr>
              <a:t>http://www.lessons-from-history.com/node/83</a:t>
            </a:r>
            <a:endParaRPr lang="en-US" dirty="0" smtClean="0"/>
          </a:p>
          <a:p>
            <a:endParaRPr lang="en-US" dirty="0" smtClean="0"/>
          </a:p>
          <a:p>
            <a:endParaRPr lang="en-US" dirty="0" smtClean="0"/>
          </a:p>
          <a:p>
            <a:pPr fontAlgn="base"/>
            <a:r>
              <a:rPr lang="en-US" sz="1200" b="0" i="0" kern="1200" dirty="0" smtClean="0">
                <a:solidFill>
                  <a:schemeClr val="tx1"/>
                </a:solidFill>
                <a:effectLst/>
                <a:latin typeface="+mn-lt"/>
                <a:ea typeface="+mn-ea"/>
                <a:cs typeface="+mn-cs"/>
              </a:rPr>
              <a:t>Basically, functional requirements directly support the user requirements by describing the "processing" of the information or materials as inputs or outputs. </a:t>
            </a:r>
          </a:p>
          <a:p>
            <a:pPr fontAlgn="base"/>
            <a:r>
              <a:rPr lang="en-US" sz="1200" b="0" i="0" kern="1200" dirty="0" smtClean="0">
                <a:solidFill>
                  <a:schemeClr val="tx1"/>
                </a:solidFill>
                <a:effectLst/>
                <a:latin typeface="+mn-lt"/>
                <a:ea typeface="+mn-ea"/>
                <a:cs typeface="+mn-cs"/>
              </a:rPr>
              <a:t>Nonfunctional requirements generally support all users in that they describe the business standards and the business environment, as well as the overall user's experience (user attributes).</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Functional</a:t>
            </a:r>
          </a:p>
          <a:p>
            <a:r>
              <a:rPr lang="en-US" sz="1200" b="0" i="0" kern="1200" dirty="0" smtClean="0">
                <a:solidFill>
                  <a:schemeClr val="tx1"/>
                </a:solidFill>
                <a:effectLst/>
                <a:latin typeface="+mn-lt"/>
                <a:ea typeface="+mn-ea"/>
                <a:cs typeface="+mn-cs"/>
              </a:rPr>
              <a:t>Product features</a:t>
            </a:r>
          </a:p>
          <a:p>
            <a:r>
              <a:rPr lang="en-US" sz="1200" b="0" i="0" kern="1200" dirty="0" smtClean="0">
                <a:solidFill>
                  <a:schemeClr val="tx1"/>
                </a:solidFill>
                <a:effectLst/>
                <a:latin typeface="+mn-lt"/>
                <a:ea typeface="+mn-ea"/>
                <a:cs typeface="+mn-cs"/>
              </a:rPr>
              <a:t>Describe the work that is done</a:t>
            </a:r>
          </a:p>
          <a:p>
            <a:r>
              <a:rPr lang="en-US" sz="1200" b="0" i="0" kern="1200" dirty="0" smtClean="0">
                <a:solidFill>
                  <a:schemeClr val="tx1"/>
                </a:solidFill>
                <a:effectLst/>
                <a:latin typeface="+mn-lt"/>
                <a:ea typeface="+mn-ea"/>
                <a:cs typeface="+mn-cs"/>
              </a:rPr>
              <a:t>Describe the actions with which the work is concerned</a:t>
            </a:r>
          </a:p>
          <a:p>
            <a:r>
              <a:rPr lang="en-US" sz="1200" b="0" i="0" kern="1200" dirty="0" smtClean="0">
                <a:solidFill>
                  <a:schemeClr val="tx1"/>
                </a:solidFill>
                <a:effectLst/>
                <a:latin typeface="+mn-lt"/>
                <a:ea typeface="+mn-ea"/>
                <a:cs typeface="+mn-cs"/>
              </a:rPr>
              <a:t>Characterized by verbs</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Nonfunctional</a:t>
            </a:r>
          </a:p>
          <a:p>
            <a:r>
              <a:rPr lang="en-US" sz="1200" b="0" i="0" kern="1200" dirty="0" smtClean="0">
                <a:solidFill>
                  <a:schemeClr val="tx1"/>
                </a:solidFill>
                <a:effectLst/>
                <a:latin typeface="+mn-lt"/>
                <a:ea typeface="+mn-ea"/>
                <a:cs typeface="+mn-cs"/>
              </a:rPr>
              <a:t>Product properties</a:t>
            </a:r>
          </a:p>
          <a:p>
            <a:r>
              <a:rPr lang="en-US" sz="1200" b="0" i="0" kern="1200" dirty="0" smtClean="0">
                <a:solidFill>
                  <a:schemeClr val="tx1"/>
                </a:solidFill>
                <a:effectLst/>
                <a:latin typeface="+mn-lt"/>
                <a:ea typeface="+mn-ea"/>
                <a:cs typeface="+mn-cs"/>
              </a:rPr>
              <a:t>Describe the character of the work</a:t>
            </a:r>
          </a:p>
          <a:p>
            <a:r>
              <a:rPr lang="en-US" sz="1200" b="0" i="0" kern="1200" dirty="0" smtClean="0">
                <a:solidFill>
                  <a:schemeClr val="tx1"/>
                </a:solidFill>
                <a:effectLst/>
                <a:latin typeface="+mn-lt"/>
                <a:ea typeface="+mn-ea"/>
                <a:cs typeface="+mn-cs"/>
              </a:rPr>
              <a:t>Describe the experience of the user while doing the work</a:t>
            </a:r>
          </a:p>
          <a:p>
            <a:r>
              <a:rPr lang="en-US" sz="1200" b="0" i="0" kern="1200" dirty="0" smtClean="0">
                <a:solidFill>
                  <a:schemeClr val="tx1"/>
                </a:solidFill>
                <a:effectLst/>
                <a:latin typeface="+mn-lt"/>
                <a:ea typeface="+mn-ea"/>
                <a:cs typeface="+mn-cs"/>
              </a:rPr>
              <a:t>Characterized by adjectives</a:t>
            </a:r>
          </a:p>
        </p:txBody>
      </p:sp>
      <p:sp>
        <p:nvSpPr>
          <p:cNvPr id="4" name="Slide Number Placeholder 3"/>
          <p:cNvSpPr>
            <a:spLocks noGrp="1"/>
          </p:cNvSpPr>
          <p:nvPr>
            <p:ph type="sldNum" sz="quarter" idx="10"/>
          </p:nvPr>
        </p:nvSpPr>
        <p:spPr/>
        <p:txBody>
          <a:bodyPr/>
          <a:lstStyle/>
          <a:p>
            <a:fld id="{6FB4F6EA-423E-42DF-9292-215E7D886C4E}" type="slidenum">
              <a:rPr lang="en-US" smtClean="0"/>
              <a:pPr/>
              <a:t>5</a:t>
            </a:fld>
            <a:endParaRPr lang="en-US" dirty="0"/>
          </a:p>
        </p:txBody>
      </p:sp>
    </p:spTree>
    <p:extLst>
      <p:ext uri="{BB962C8B-B14F-4D97-AF65-F5344CB8AC3E}">
        <p14:creationId xmlns:p14="http://schemas.microsoft.com/office/powerpoint/2010/main" xmlns="" val="1965015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bg-BG"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9</a:t>
            </a:fld>
            <a:endParaRPr lang="en-US" dirty="0"/>
          </a:p>
        </p:txBody>
      </p:sp>
    </p:spTree>
    <p:extLst>
      <p:ext uri="{BB962C8B-B14F-4D97-AF65-F5344CB8AC3E}">
        <p14:creationId xmlns:p14="http://schemas.microsoft.com/office/powerpoint/2010/main" xmlns="" val="21676572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hlinkClick r:id="rId3"/>
              </a:rPr>
              <a:t>http://en.wikipedia.org/wiki/Accuracy_and_precision</a:t>
            </a:r>
            <a:endParaRPr lang="bg-BG" dirty="0" smtClean="0"/>
          </a:p>
          <a:p>
            <a:endParaRPr lang="bg-BG"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11</a:t>
            </a:fld>
            <a:endParaRPr lang="en-US" dirty="0"/>
          </a:p>
        </p:txBody>
      </p:sp>
    </p:spTree>
    <p:extLst>
      <p:ext uri="{BB962C8B-B14F-4D97-AF65-F5344CB8AC3E}">
        <p14:creationId xmlns:p14="http://schemas.microsoft.com/office/powerpoint/2010/main" xmlns="" val="28351008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bg-BG"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14</a:t>
            </a:fld>
            <a:endParaRPr lang="en-US" dirty="0"/>
          </a:p>
        </p:txBody>
      </p:sp>
    </p:spTree>
    <p:extLst>
      <p:ext uri="{BB962C8B-B14F-4D97-AF65-F5344CB8AC3E}">
        <p14:creationId xmlns:p14="http://schemas.microsoft.com/office/powerpoint/2010/main" xmlns="" val="2346820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Example: </a:t>
            </a:r>
            <a:r>
              <a:rPr lang="fr-FR" sz="1200" kern="1200" dirty="0" smtClean="0">
                <a:solidFill>
                  <a:schemeClr val="tx1"/>
                </a:solidFill>
                <a:latin typeface="+mn-lt"/>
                <a:ea typeface="+mn-ea"/>
                <a:cs typeface="+mn-cs"/>
              </a:rPr>
              <a:t>http://bgkredit.net/calculators/calculator_1.php</a:t>
            </a:r>
            <a:endParaRPr lang="bg-BG" sz="1200" kern="1200" dirty="0" smtClean="0">
              <a:solidFill>
                <a:schemeClr val="tx1"/>
              </a:solidFill>
              <a:latin typeface="+mn-lt"/>
              <a:ea typeface="+mn-ea"/>
              <a:cs typeface="+mn-cs"/>
            </a:endParaRPr>
          </a:p>
          <a:p>
            <a:endParaRPr lang="bg-BG"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15</a:t>
            </a:fld>
            <a:endParaRPr lang="en-US" dirty="0"/>
          </a:p>
        </p:txBody>
      </p:sp>
    </p:spTree>
    <p:extLst>
      <p:ext uri="{BB962C8B-B14F-4D97-AF65-F5344CB8AC3E}">
        <p14:creationId xmlns:p14="http://schemas.microsoft.com/office/powerpoint/2010/main" xmlns="" val="19039078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 taken from </a:t>
            </a:r>
            <a:r>
              <a:rPr lang="en-US" b="1" dirty="0" smtClean="0"/>
              <a:t>Advanced Software Testing - Vol. 1 - Guide to the ISTQB Advanced Certification as an Advanced Test Analyst [2008]</a:t>
            </a:r>
            <a:endParaRPr lang="en-US" b="1"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16</a:t>
            </a:fld>
            <a:endParaRPr lang="en-US" dirty="0"/>
          </a:p>
        </p:txBody>
      </p:sp>
    </p:spTree>
    <p:extLst>
      <p:ext uri="{BB962C8B-B14F-4D97-AF65-F5344CB8AC3E}">
        <p14:creationId xmlns:p14="http://schemas.microsoft.com/office/powerpoint/2010/main" xmlns="" val="20350803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Example taken from </a:t>
            </a:r>
            <a:r>
              <a:rPr lang="en-US" b="1" dirty="0" smtClean="0"/>
              <a:t>Advanced Software Testing - Vol. 1 - Guide to the ISTQB Advanced Certification as an Advanced Test Analyst [2008]</a:t>
            </a:r>
          </a:p>
        </p:txBody>
      </p:sp>
      <p:sp>
        <p:nvSpPr>
          <p:cNvPr id="4" name="Slide Number Placeholder 3"/>
          <p:cNvSpPr>
            <a:spLocks noGrp="1"/>
          </p:cNvSpPr>
          <p:nvPr>
            <p:ph type="sldNum" sz="quarter" idx="10"/>
          </p:nvPr>
        </p:nvSpPr>
        <p:spPr/>
        <p:txBody>
          <a:bodyPr/>
          <a:lstStyle/>
          <a:p>
            <a:fld id="{6FB4F6EA-423E-42DF-9292-215E7D886C4E}" type="slidenum">
              <a:rPr lang="en-US" smtClean="0"/>
              <a:pPr/>
              <a:t>17</a:t>
            </a:fld>
            <a:endParaRPr lang="en-US" dirty="0"/>
          </a:p>
        </p:txBody>
      </p:sp>
    </p:spTree>
    <p:extLst>
      <p:ext uri="{BB962C8B-B14F-4D97-AF65-F5344CB8AC3E}">
        <p14:creationId xmlns:p14="http://schemas.microsoft.com/office/powerpoint/2010/main" xmlns="" val="6017549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bg-BG" dirty="0"/>
          </a:p>
        </p:txBody>
      </p:sp>
      <p:sp>
        <p:nvSpPr>
          <p:cNvPr id="4" name="Slide Number Placeholder 3"/>
          <p:cNvSpPr>
            <a:spLocks noGrp="1"/>
          </p:cNvSpPr>
          <p:nvPr>
            <p:ph type="sldNum" sz="quarter" idx="10"/>
          </p:nvPr>
        </p:nvSpPr>
        <p:spPr/>
        <p:txBody>
          <a:bodyPr/>
          <a:lstStyle/>
          <a:p>
            <a:fld id="{6FB4F6EA-423E-42DF-9292-215E7D886C4E}" type="slidenum">
              <a:rPr lang="en-US" smtClean="0"/>
              <a:pPr/>
              <a:t>19</a:t>
            </a:fld>
            <a:endParaRPr lang="en-US" dirty="0"/>
          </a:p>
        </p:txBody>
      </p:sp>
    </p:spTree>
    <p:extLst>
      <p:ext uri="{BB962C8B-B14F-4D97-AF65-F5344CB8AC3E}">
        <p14:creationId xmlns:p14="http://schemas.microsoft.com/office/powerpoint/2010/main" xmlns="" val="6517226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8" Type="http://schemas.openxmlformats.org/officeDocument/2006/relationships/hyperlink" Target="http://mvccourse.telerik.com/" TargetMode="External"/><Relationship Id="rId13" Type="http://schemas.openxmlformats.org/officeDocument/2006/relationships/hyperlink" Target="http://algoacademy.telerik.com/" TargetMode="External"/><Relationship Id="rId18" Type="http://schemas.openxmlformats.org/officeDocument/2006/relationships/hyperlink" Target="http://www.minkov.it/" TargetMode="External"/><Relationship Id="rId3" Type="http://schemas.openxmlformats.org/officeDocument/2006/relationships/hyperlink" Target="http://kursove-uroci-knigi-obuchenie-programirane-web-design-csharp.info/" TargetMode="External"/><Relationship Id="rId7" Type="http://schemas.openxmlformats.org/officeDocument/2006/relationships/hyperlink" Target="http://schoolacademy.telerik.com/" TargetMode="External"/><Relationship Id="rId12" Type="http://schemas.openxmlformats.org/officeDocument/2006/relationships/hyperlink" Target="http://codecourse.telerik.com/" TargetMode="External"/><Relationship Id="rId17" Type="http://schemas.openxmlformats.org/officeDocument/2006/relationships/hyperlink" Target="http://www.introprogramming.info/" TargetMode="External"/><Relationship Id="rId2" Type="http://schemas.openxmlformats.org/officeDocument/2006/relationships/hyperlink" Target="http://forums.academy.telerik.com/" TargetMode="External"/><Relationship Id="rId16" Type="http://schemas.openxmlformats.org/officeDocument/2006/relationships/hyperlink" Target="http://mobiledevcourse.telerik.com/" TargetMode="External"/><Relationship Id="rId20" Type="http://schemas.openxmlformats.org/officeDocument/2006/relationships/hyperlink" Target="http://csharpfundamentals.telerik.com/" TargetMode="External"/><Relationship Id="rId1" Type="http://schemas.openxmlformats.org/officeDocument/2006/relationships/slideMaster" Target="../slideMasters/slideMaster1.xml"/><Relationship Id="rId6" Type="http://schemas.openxmlformats.org/officeDocument/2006/relationships/hyperlink" Target="http://html5course.telerik.com/" TargetMode="External"/><Relationship Id="rId11" Type="http://schemas.openxmlformats.org/officeDocument/2006/relationships/hyperlink" Target="http://www.nakov.com/" TargetMode="External"/><Relationship Id="rId5" Type="http://schemas.openxmlformats.org/officeDocument/2006/relationships/hyperlink" Target="http://seocourse.telerik.com/" TargetMode="External"/><Relationship Id="rId15" Type="http://schemas.openxmlformats.org/officeDocument/2006/relationships/hyperlink" Target="http://academy.telerik.com/" TargetMode="External"/><Relationship Id="rId10" Type="http://schemas.openxmlformats.org/officeDocument/2006/relationships/hyperlink" Target="http://www.bgcoder.com/" TargetMode="External"/><Relationship Id="rId19" Type="http://schemas.openxmlformats.org/officeDocument/2006/relationships/hyperlink" Target="http://www.nikolay.it/" TargetMode="External"/><Relationship Id="rId4" Type="http://schemas.openxmlformats.org/officeDocument/2006/relationships/hyperlink" Target="http://www.telerik-kids.com/" TargetMode="External"/><Relationship Id="rId9" Type="http://schemas.openxmlformats.org/officeDocument/2006/relationships/hyperlink" Target="http://clouddevcourse.telerik.com/" TargetMode="External"/><Relationship Id="rId14" Type="http://schemas.openxmlformats.org/officeDocument/2006/relationships/hyperlink" Target="http://aspnetcourse.telerik.com/"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www.telerik.com/"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resentation Title Slide">
    <p:spTree>
      <p:nvGrpSpPr>
        <p:cNvPr id="1" name=""/>
        <p:cNvGrpSpPr/>
        <p:nvPr/>
      </p:nvGrpSpPr>
      <p:grpSpPr>
        <a:xfrm>
          <a:off x="0" y="0"/>
          <a:ext cx="0" cy="0"/>
          <a:chOff x="0" y="0"/>
          <a:chExt cx="0" cy="0"/>
        </a:xfrm>
      </p:grpSpPr>
      <p:sp>
        <p:nvSpPr>
          <p:cNvPr id="6" name="Title 8"/>
          <p:cNvSpPr>
            <a:spLocks noGrp="1"/>
          </p:cNvSpPr>
          <p:nvPr>
            <p:ph type="ctrTitle" hasCustomPrompt="1"/>
          </p:nvPr>
        </p:nvSpPr>
        <p:spPr>
          <a:xfrm>
            <a:off x="457200" y="1524000"/>
            <a:ext cx="8229600" cy="1524000"/>
          </a:xfrm>
          <a:prstGeom prst="rect">
            <a:avLst/>
          </a:prstGeom>
        </p:spPr>
        <p:txBody>
          <a:bodyPr tIns="0" bIns="0" anchor="b" anchorCtr="0"/>
          <a:lstStyle>
            <a:lvl1pPr algn="r">
              <a:lnSpc>
                <a:spcPts val="5600"/>
              </a:lnSpc>
              <a:defRPr sz="5400" cap="none" baseline="0">
                <a:solidFill>
                  <a:srgbClr val="D4FF5B"/>
                </a:solidFill>
                <a:effectLst>
                  <a:outerShdw blurRad="30000" dist="30000" dir="2700000" algn="tl" rotWithShape="0">
                    <a:schemeClr val="bg2">
                      <a:shade val="45000"/>
                      <a:satMod val="150000"/>
                      <a:alpha val="90000"/>
                    </a:schemeClr>
                  </a:outerShdw>
                  <a:reflection blurRad="12000" stA="20000" endPos="50000" dist="12700" dir="5400000" sy="-100000" algn="bl" rotWithShape="0"/>
                </a:effectLst>
              </a:defRPr>
            </a:lvl1pPr>
          </a:lstStyle>
          <a:p>
            <a:r>
              <a:rPr lang="en-US" dirty="0" smtClean="0"/>
              <a:t>Presentation Title</a:t>
            </a:r>
            <a:endParaRPr lang="en-US" dirty="0"/>
          </a:p>
        </p:txBody>
      </p:sp>
      <p:sp>
        <p:nvSpPr>
          <p:cNvPr id="7" name="Subtitle 16"/>
          <p:cNvSpPr>
            <a:spLocks noGrp="1"/>
          </p:cNvSpPr>
          <p:nvPr>
            <p:ph type="subTitle" idx="1" hasCustomPrompt="1"/>
          </p:nvPr>
        </p:nvSpPr>
        <p:spPr>
          <a:xfrm>
            <a:off x="457200" y="3240880"/>
            <a:ext cx="8229600" cy="569120"/>
          </a:xfrm>
          <a:prstGeom prst="rect">
            <a:avLst/>
          </a:prstGeom>
        </p:spPr>
        <p:txBody>
          <a:bodyPr lIns="90000" tIns="0" rIns="90000" bIns="0" anchor="ctr" anchorCtr="0"/>
          <a:lstStyle>
            <a:lvl1pPr marL="0" indent="0" algn="r">
              <a:buNone/>
              <a:defRPr sz="2800">
                <a:solidFill>
                  <a:srgbClr val="FAF8C8"/>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dirty="0" smtClean="0"/>
              <a:t>Presentation Subtitle</a:t>
            </a:r>
            <a:endParaRPr lang="en-US" dirty="0"/>
          </a:p>
        </p:txBody>
      </p:sp>
      <p:cxnSp>
        <p:nvCxnSpPr>
          <p:cNvPr id="11" name="Straight Connector 10"/>
          <p:cNvCxnSpPr/>
          <p:nvPr/>
        </p:nvCxnSpPr>
        <p:spPr>
          <a:xfrm>
            <a:off x="2667000" y="4114800"/>
            <a:ext cx="6248400" cy="0"/>
          </a:xfrm>
          <a:prstGeom prst="line">
            <a:avLst/>
          </a:prstGeom>
          <a:ln w="38100" cap="rnd">
            <a:solidFill>
              <a:schemeClr val="accent5">
                <a:lumMod val="20000"/>
                <a:lumOff val="80000"/>
                <a:alpha val="50000"/>
              </a:schemeClr>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4" name="Text Placeholder 13"/>
          <p:cNvSpPr>
            <a:spLocks noGrp="1"/>
          </p:cNvSpPr>
          <p:nvPr>
            <p:ph type="body" sz="quarter" idx="10" hasCustomPrompt="1"/>
          </p:nvPr>
        </p:nvSpPr>
        <p:spPr>
          <a:xfrm>
            <a:off x="444500" y="4572000"/>
            <a:ext cx="3352800" cy="533400"/>
          </a:xfrm>
          <a:prstGeom prst="rect">
            <a:avLst/>
          </a:prstGeom>
          <a:noFill/>
        </p:spPr>
        <p:txBody>
          <a:bodyPr wrap="square" rtlCol="0">
            <a:spAutoFit/>
          </a:bodyPr>
          <a:lstStyle>
            <a:lvl1pPr algn="l" rtl="0" fontAlgn="base">
              <a:spcBef>
                <a:spcPct val="0"/>
              </a:spcBef>
              <a:spcAft>
                <a:spcPct val="0"/>
              </a:spcAft>
              <a:buNone/>
              <a:defRPr lang="en-US" sz="2800" b="1" kern="1200" dirty="0" smtClean="0">
                <a:solidFill>
                  <a:srgbClr val="DEFF9B"/>
                </a:solidFill>
                <a:effectLst>
                  <a:outerShdw blurRad="38100" dist="38100" dir="2700000" algn="tl">
                    <a:srgbClr val="000000">
                      <a:alpha val="43137"/>
                    </a:srgbClr>
                  </a:outerShdw>
                </a:effectLst>
                <a:latin typeface="Corbel" pitchFamily="34" charset="0"/>
                <a:ea typeface="+mn-ea"/>
                <a:cs typeface="+mn-cs"/>
              </a:defRPr>
            </a:lvl1pPr>
          </a:lstStyle>
          <a:p>
            <a:pPr lvl="0"/>
            <a:r>
              <a:rPr lang="en-US" dirty="0" smtClean="0"/>
              <a:t>Author Name</a:t>
            </a:r>
            <a:endParaRPr lang="en-US" dirty="0"/>
          </a:p>
        </p:txBody>
      </p:sp>
      <p:sp>
        <p:nvSpPr>
          <p:cNvPr id="15" name="Text Placeholder 13"/>
          <p:cNvSpPr>
            <a:spLocks noGrp="1"/>
          </p:cNvSpPr>
          <p:nvPr>
            <p:ph type="body" sz="quarter" idx="11" hasCustomPrompt="1"/>
          </p:nvPr>
        </p:nvSpPr>
        <p:spPr>
          <a:xfrm>
            <a:off x="457200" y="5833646"/>
            <a:ext cx="3352800" cy="369332"/>
          </a:xfrm>
          <a:prstGeom prst="rect">
            <a:avLst/>
          </a:prstGeom>
          <a:noFill/>
        </p:spPr>
        <p:txBody>
          <a:bodyPr wrap="square" rtlCol="0">
            <a:spAutoFit/>
          </a:bodyPr>
          <a:lstStyle>
            <a:lvl1pPr marL="0" indent="0" algn="l" rtl="0" fontAlgn="base">
              <a:spcBef>
                <a:spcPct val="0"/>
              </a:spcBef>
              <a:spcAft>
                <a:spcPct val="0"/>
              </a:spcAft>
              <a:buNone/>
              <a:defRPr lang="en-US" sz="1800" b="1" kern="1200" dirty="0">
                <a:solidFill>
                  <a:schemeClr val="tx2">
                    <a:lumMod val="20000"/>
                    <a:lumOff val="80000"/>
                  </a:schemeClr>
                </a:solidFill>
                <a:effectLst>
                  <a:outerShdw blurRad="38100" dist="38100" dir="2700000" algn="tl">
                    <a:srgbClr val="000000">
                      <a:alpha val="43137"/>
                    </a:srgbClr>
                  </a:outerShdw>
                </a:effectLst>
                <a:latin typeface="Corbel" pitchFamily="34" charset="0"/>
                <a:ea typeface="+mn-ea"/>
                <a:cs typeface="+mn-cs"/>
              </a:defRPr>
            </a:lvl1pPr>
          </a:lstStyle>
          <a:p>
            <a:pPr marL="319088" lvl="0" indent="-319088" algn="l" rtl="0" eaLnBrk="0" fontAlgn="base" hangingPunct="0">
              <a:spcBef>
                <a:spcPct val="0"/>
              </a:spcBef>
              <a:spcAft>
                <a:spcPct val="0"/>
              </a:spcAft>
              <a:buClr>
                <a:schemeClr val="accent5">
                  <a:lumMod val="40000"/>
                  <a:lumOff val="60000"/>
                </a:schemeClr>
              </a:buClr>
              <a:buSzPct val="70000"/>
              <a:buFont typeface="Wingdings 2" pitchFamily="18" charset="2"/>
              <a:buNone/>
            </a:pPr>
            <a:r>
              <a:rPr lang="en-US" sz="1800" b="1" dirty="0" smtClean="0">
                <a:solidFill>
                  <a:srgbClr val="0EFE58"/>
                </a:solidFill>
                <a:effectLst>
                  <a:outerShdw blurRad="38100" dist="38100" dir="2700000" algn="tl">
                    <a:srgbClr val="000000">
                      <a:alpha val="43137"/>
                    </a:srgbClr>
                  </a:outerShdw>
                </a:effectLst>
              </a:rPr>
              <a:t>Company Name</a:t>
            </a:r>
            <a:endParaRPr lang="en-US" sz="1800" b="1" dirty="0">
              <a:solidFill>
                <a:srgbClr val="0EFE58"/>
              </a:solidFill>
              <a:effectLst>
                <a:outerShdw blurRad="38100" dist="38100" dir="2700000" algn="tl">
                  <a:srgbClr val="000000">
                    <a:alpha val="43137"/>
                  </a:srgbClr>
                </a:outerShdw>
              </a:effectLst>
            </a:endParaRPr>
          </a:p>
        </p:txBody>
      </p:sp>
      <p:sp>
        <p:nvSpPr>
          <p:cNvPr id="16" name="Text Placeholder 13"/>
          <p:cNvSpPr>
            <a:spLocks noGrp="1"/>
          </p:cNvSpPr>
          <p:nvPr>
            <p:ph type="body" sz="quarter" idx="12" hasCustomPrompt="1"/>
          </p:nvPr>
        </p:nvSpPr>
        <p:spPr>
          <a:xfrm>
            <a:off x="457200" y="6138446"/>
            <a:ext cx="3352800" cy="338554"/>
          </a:xfrm>
          <a:prstGeom prst="rect">
            <a:avLst/>
          </a:prstGeom>
          <a:noFill/>
        </p:spPr>
        <p:txBody>
          <a:bodyPr wrap="square" rtlCol="0">
            <a:spAutoFit/>
          </a:bodyPr>
          <a:lstStyle>
            <a:lvl1pPr algn="l" rtl="0" fontAlgn="base">
              <a:spcBef>
                <a:spcPct val="0"/>
              </a:spcBef>
              <a:spcAft>
                <a:spcPct val="0"/>
              </a:spcAft>
              <a:buNone/>
              <a:defRPr lang="en-US" sz="1600" b="1" kern="1200" dirty="0" smtClean="0">
                <a:solidFill>
                  <a:srgbClr val="0EFE58"/>
                </a:solidFill>
                <a:effectLst>
                  <a:outerShdw blurRad="38100" dist="38100" dir="2700000" algn="tl">
                    <a:srgbClr val="000000">
                      <a:alpha val="43137"/>
                    </a:srgbClr>
                  </a:outerShdw>
                </a:effectLst>
                <a:latin typeface="Corbel" pitchFamily="34" charset="0"/>
                <a:ea typeface="+mn-ea"/>
                <a:cs typeface="+mn-cs"/>
              </a:defRPr>
            </a:lvl1pPr>
          </a:lstStyle>
          <a:p>
            <a:pPr algn="l"/>
            <a:r>
              <a:rPr lang="en-US" sz="1600" b="1" dirty="0" smtClean="0">
                <a:solidFill>
                  <a:schemeClr val="tx1">
                    <a:lumMod val="50000"/>
                  </a:schemeClr>
                </a:solidFill>
                <a:effectLst>
                  <a:outerShdw blurRad="38100" dist="38100" dir="2700000" algn="tl">
                    <a:srgbClr val="000000">
                      <a:alpha val="43137"/>
                    </a:srgbClr>
                  </a:outerShdw>
                </a:effectLst>
              </a:rPr>
              <a:t>Company Web Site</a:t>
            </a:r>
            <a:endParaRPr lang="en-US" sz="1600" b="1" dirty="0">
              <a:solidFill>
                <a:schemeClr val="tx1">
                  <a:lumMod val="50000"/>
                </a:schemeClr>
              </a:solidFill>
              <a:effectLst>
                <a:outerShdw blurRad="38100" dist="38100" dir="2700000" algn="tl">
                  <a:srgbClr val="000000">
                    <a:alpha val="43137"/>
                  </a:srgbClr>
                </a:outerShdw>
              </a:effectLst>
            </a:endParaRPr>
          </a:p>
        </p:txBody>
      </p:sp>
      <p:sp>
        <p:nvSpPr>
          <p:cNvPr id="8" name="Text Placeholder 13"/>
          <p:cNvSpPr>
            <a:spLocks noGrp="1"/>
          </p:cNvSpPr>
          <p:nvPr>
            <p:ph type="body" sz="quarter" idx="13" hasCustomPrompt="1"/>
          </p:nvPr>
        </p:nvSpPr>
        <p:spPr>
          <a:xfrm>
            <a:off x="457200" y="5029202"/>
            <a:ext cx="3352800" cy="461665"/>
          </a:xfrm>
          <a:prstGeom prst="rect">
            <a:avLst/>
          </a:prstGeom>
          <a:noFill/>
        </p:spPr>
        <p:txBody>
          <a:bodyPr wrap="square" rtlCol="0">
            <a:spAutoFit/>
          </a:bodyPr>
          <a:lstStyle>
            <a:lvl1pPr algn="l" rtl="0" fontAlgn="base">
              <a:spcBef>
                <a:spcPct val="0"/>
              </a:spcBef>
              <a:spcAft>
                <a:spcPct val="0"/>
              </a:spcAft>
              <a:buNone/>
              <a:defRPr lang="en-US" sz="2300" b="1" kern="1200" dirty="0" smtClean="0">
                <a:solidFill>
                  <a:schemeClr val="tx2">
                    <a:lumMod val="50000"/>
                  </a:schemeClr>
                </a:solidFill>
                <a:effectLst>
                  <a:outerShdw blurRad="38100" dist="38100" dir="2700000" algn="tl">
                    <a:srgbClr val="000000">
                      <a:alpha val="43137"/>
                    </a:srgbClr>
                  </a:outerShdw>
                </a:effectLst>
                <a:latin typeface="Corbel" pitchFamily="34" charset="0"/>
                <a:ea typeface="+mn-ea"/>
                <a:cs typeface="+mn-cs"/>
              </a:defRPr>
            </a:lvl1pPr>
          </a:lstStyle>
          <a:p>
            <a:pPr lvl="0"/>
            <a:r>
              <a:rPr lang="en-US" dirty="0" smtClean="0"/>
              <a:t>Position</a:t>
            </a:r>
            <a:endParaRPr lang="en-US" dirty="0"/>
          </a:p>
        </p:txBody>
      </p:sp>
      <p:sp>
        <p:nvSpPr>
          <p:cNvPr id="9" name="Text Placeholder 13"/>
          <p:cNvSpPr>
            <a:spLocks noGrp="1"/>
          </p:cNvSpPr>
          <p:nvPr>
            <p:ph type="body" sz="quarter" idx="14" hasCustomPrompt="1"/>
          </p:nvPr>
        </p:nvSpPr>
        <p:spPr>
          <a:xfrm>
            <a:off x="457200" y="5405735"/>
            <a:ext cx="3352800" cy="400110"/>
          </a:xfrm>
          <a:prstGeom prst="rect">
            <a:avLst/>
          </a:prstGeom>
          <a:noFill/>
        </p:spPr>
        <p:txBody>
          <a:bodyPr wrap="square" rtlCol="0">
            <a:spAutoFit/>
          </a:bodyPr>
          <a:lstStyle>
            <a:lvl1pPr algn="l" rtl="0" fontAlgn="base">
              <a:spcBef>
                <a:spcPct val="0"/>
              </a:spcBef>
              <a:spcAft>
                <a:spcPct val="0"/>
              </a:spcAft>
              <a:buNone/>
              <a:defRPr lang="en-US" sz="2000" b="1" kern="1200" dirty="0" smtClean="0">
                <a:solidFill>
                  <a:schemeClr val="tx2">
                    <a:lumMod val="50000"/>
                  </a:schemeClr>
                </a:solidFill>
                <a:effectLst>
                  <a:outerShdw blurRad="38100" dist="38100" dir="2700000" algn="tl">
                    <a:srgbClr val="000000">
                      <a:alpha val="43137"/>
                    </a:srgbClr>
                  </a:outerShdw>
                </a:effectLst>
                <a:latin typeface="Corbel" pitchFamily="34" charset="0"/>
                <a:ea typeface="+mn-ea"/>
                <a:cs typeface="+mn-cs"/>
              </a:defRPr>
            </a:lvl1pPr>
          </a:lstStyle>
          <a:p>
            <a:pPr lvl="0"/>
            <a:r>
              <a:rPr lang="en-US" smtClean="0"/>
              <a:t>Web Site</a:t>
            </a:r>
            <a:endParaRPr lang="en-US" dirty="0"/>
          </a:p>
        </p:txBody>
      </p:sp>
      <p:sp>
        <p:nvSpPr>
          <p:cNvPr id="5" name="Picture Placeholder 4"/>
          <p:cNvSpPr>
            <a:spLocks noGrp="1"/>
          </p:cNvSpPr>
          <p:nvPr>
            <p:ph type="pic" sz="quarter" idx="16" hasCustomPrompt="1"/>
          </p:nvPr>
        </p:nvSpPr>
        <p:spPr>
          <a:xfrm>
            <a:off x="4267200" y="4572000"/>
            <a:ext cx="4419600" cy="1905000"/>
          </a:xfrm>
          <a:prstGeom prst="rect">
            <a:avLst/>
          </a:prstGeom>
        </p:spPr>
        <p:txBody>
          <a:bodyPr/>
          <a:lstStyle>
            <a:lvl1pPr marL="0" indent="0">
              <a:buNone/>
              <a:defRPr/>
            </a:lvl1pPr>
          </a:lstStyle>
          <a:p>
            <a:r>
              <a:rPr lang="en-US" dirty="0" smtClean="0"/>
              <a:t>Insert a Picture Here</a:t>
            </a:r>
            <a:endParaRPr lang="en-US" dirty="0"/>
          </a:p>
        </p:txBody>
      </p:sp>
    </p:spTree>
    <p:extLst>
      <p:ext uri="{BB962C8B-B14F-4D97-AF65-F5344CB8AC3E}">
        <p14:creationId xmlns:p14="http://schemas.microsoft.com/office/powerpoint/2010/main" xmlns="" val="3648764515"/>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828800" y="76200"/>
            <a:ext cx="7086600" cy="838200"/>
          </a:xfrm>
          <a:prstGeom prst="rect">
            <a:avLst/>
          </a:prstGeom>
        </p:spPr>
        <p:txBody>
          <a:bodyPr anchor="ctr" anchorCtr="0">
            <a:noAutofit/>
          </a:bodyPr>
          <a:lstStyle>
            <a:lvl1pPr algn="r" rtl="0" eaLnBrk="0" fontAlgn="base" hangingPunct="0">
              <a:lnSpc>
                <a:spcPts val="4000"/>
              </a:lnSpc>
              <a:spcBef>
                <a:spcPct val="0"/>
              </a:spcBef>
              <a:spcAft>
                <a:spcPct val="0"/>
              </a:spcAft>
              <a:defRPr lang="en-US" sz="4000" b="1" kern="1200" baseline="0" dirty="0">
                <a:ln w="500">
                  <a:noFill/>
                </a:ln>
                <a:solidFill>
                  <a:schemeClr val="tx2"/>
                </a:solidFill>
                <a:effectLst>
                  <a:outerShdw blurRad="38100" dist="38100" dir="2700000" algn="tl">
                    <a:srgbClr val="000000">
                      <a:alpha val="43137"/>
                    </a:srgbClr>
                  </a:outerShdw>
                  <a:reflection blurRad="12700" stA="20000" endPos="50000" dist="12700" dir="5400000" sy="-100000" algn="bl" rotWithShape="0"/>
                </a:effectLst>
                <a:latin typeface="+mj-lt"/>
                <a:ea typeface="+mj-ea"/>
                <a:cs typeface="+mj-cs"/>
              </a:defRPr>
            </a:lvl1pPr>
          </a:lstStyle>
          <a:p>
            <a:r>
              <a:rPr lang="en-US" dirty="0" smtClean="0"/>
              <a:t>Slide Title</a:t>
            </a:r>
            <a:endParaRPr lang="en-US" dirty="0"/>
          </a:p>
        </p:txBody>
      </p:sp>
      <p:sp>
        <p:nvSpPr>
          <p:cNvPr id="3" name="Content Placeholder 2"/>
          <p:cNvSpPr>
            <a:spLocks noGrp="1"/>
          </p:cNvSpPr>
          <p:nvPr>
            <p:ph idx="1" hasCustomPrompt="1"/>
          </p:nvPr>
        </p:nvSpPr>
        <p:spPr>
          <a:xfrm>
            <a:off x="228600" y="914400"/>
            <a:ext cx="8686800" cy="5791200"/>
          </a:xfrm>
          <a:prstGeom prst="rect">
            <a:avLst/>
          </a:prstGeom>
        </p:spPr>
        <p:txBody>
          <a:bodyPr/>
          <a:lstStyle>
            <a:lvl1pPr marL="282575" indent="-282575">
              <a:lnSpc>
                <a:spcPct val="105000"/>
              </a:lnSpc>
              <a:spcBef>
                <a:spcPts val="600"/>
              </a:spcBef>
              <a:spcAft>
                <a:spcPts val="600"/>
              </a:spcAft>
              <a:buClr>
                <a:schemeClr val="accent5">
                  <a:lumMod val="40000"/>
                  <a:lumOff val="60000"/>
                </a:schemeClr>
              </a:buClr>
              <a:tabLst>
                <a:tab pos="282575" algn="l"/>
              </a:tabLst>
              <a:defRPr sz="3200">
                <a:solidFill>
                  <a:srgbClr val="EBFFD2"/>
                </a:solidFill>
              </a:defRPr>
            </a:lvl1pPr>
            <a:lvl2pPr>
              <a:lnSpc>
                <a:spcPct val="105000"/>
              </a:lnSpc>
              <a:spcBef>
                <a:spcPts val="600"/>
              </a:spcBef>
              <a:spcAft>
                <a:spcPts val="600"/>
              </a:spcAft>
              <a:buClr>
                <a:srgbClr val="8FD600"/>
              </a:buClr>
              <a:defRPr sz="3000">
                <a:solidFill>
                  <a:schemeClr val="tx1">
                    <a:lumMod val="40000"/>
                    <a:lumOff val="60000"/>
                  </a:schemeClr>
                </a:solidFill>
              </a:defRPr>
            </a:lvl2pPr>
            <a:lvl3pPr>
              <a:lnSpc>
                <a:spcPct val="105000"/>
              </a:lnSpc>
              <a:spcBef>
                <a:spcPts val="600"/>
              </a:spcBef>
              <a:spcAft>
                <a:spcPts val="600"/>
              </a:spcAft>
              <a:buClr>
                <a:srgbClr val="FFAD9F"/>
              </a:buClr>
              <a:defRPr sz="2800">
                <a:solidFill>
                  <a:srgbClr val="F5FFC2"/>
                </a:solidFill>
              </a:defRPr>
            </a:lvl3pPr>
            <a:lvl4pPr>
              <a:lnSpc>
                <a:spcPct val="105000"/>
              </a:lnSpc>
              <a:spcBef>
                <a:spcPts val="600"/>
              </a:spcBef>
              <a:spcAft>
                <a:spcPts val="600"/>
              </a:spcAft>
              <a:buClr>
                <a:srgbClr val="FACF82"/>
              </a:buClr>
              <a:defRPr sz="2600">
                <a:solidFill>
                  <a:schemeClr val="tx1">
                    <a:lumMod val="40000"/>
                    <a:lumOff val="60000"/>
                  </a:schemeClr>
                </a:solidFill>
              </a:defRPr>
            </a:lvl4pPr>
            <a:lvl5pPr>
              <a:lnSpc>
                <a:spcPct val="105000"/>
              </a:lnSpc>
              <a:spcBef>
                <a:spcPts val="600"/>
              </a:spcBef>
              <a:spcAft>
                <a:spcPts val="600"/>
              </a:spcAft>
              <a:defRPr sz="2400">
                <a:solidFill>
                  <a:schemeClr val="tx1">
                    <a:lumMod val="40000"/>
                    <a:lumOff val="60000"/>
                  </a:schemeClr>
                </a:solidFill>
              </a:defRPr>
            </a:lvl5pPr>
          </a:lstStyle>
          <a:p>
            <a:pPr lvl="0"/>
            <a:r>
              <a:rPr lang="en-US" dirty="0" smtClean="0"/>
              <a:t>First Level</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Slide Number Placeholder 5"/>
          <p:cNvSpPr>
            <a:spLocks noGrp="1"/>
          </p:cNvSpPr>
          <p:nvPr>
            <p:ph type="sldNum" sz="quarter" idx="10"/>
          </p:nvPr>
        </p:nvSpPr>
        <p:spPr>
          <a:xfrm>
            <a:off x="8610600" y="6553200"/>
            <a:ext cx="457200" cy="228600"/>
          </a:xfrm>
          <a:prstGeom prst="rect">
            <a:avLst/>
          </a:prstGeom>
        </p:spPr>
        <p:txBody>
          <a:bodyPr anchor="ctr" anchorCtr="0"/>
          <a:lstStyle>
            <a:lvl1pPr algn="r">
              <a:defRPr sz="1100"/>
            </a:lvl1pPr>
          </a:lstStyle>
          <a:p>
            <a:fld id="{9349F3B1-A4DC-40F6-9810-29D4FA1A23CD}" type="slidenum">
              <a:rPr lang="en-US" smtClean="0"/>
              <a:pPr/>
              <a:t>‹#›</a:t>
            </a:fld>
            <a:endParaRPr lang="en-US"/>
          </a:p>
        </p:txBody>
      </p:sp>
    </p:spTree>
    <p:extLst>
      <p:ext uri="{BB962C8B-B14F-4D97-AF65-F5344CB8AC3E}">
        <p14:creationId xmlns:p14="http://schemas.microsoft.com/office/powerpoint/2010/main" xmlns="" val="4211469806"/>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1828800" y="76200"/>
            <a:ext cx="7086600" cy="838200"/>
          </a:xfrm>
          <a:prstGeom prst="rect">
            <a:avLst/>
          </a:prstGeom>
        </p:spPr>
        <p:txBody>
          <a:bodyPr anchor="ctr" anchorCtr="0">
            <a:noAutofit/>
          </a:bodyPr>
          <a:lstStyle>
            <a:lvl1pPr>
              <a:lnSpc>
                <a:spcPts val="4000"/>
              </a:lnSpc>
              <a:defRPr sz="4000">
                <a:effectLst>
                  <a:outerShdw blurRad="38100" dist="38100" dir="2700000" algn="tl">
                    <a:srgbClr val="000000">
                      <a:alpha val="43137"/>
                    </a:srgbClr>
                  </a:outerShdw>
                  <a:reflection blurRad="12700" stA="20000" endPos="50000" dist="12700" dir="5400000" sy="-100000" algn="bl" rotWithShape="0"/>
                </a:effectLst>
              </a:defRPr>
            </a:lvl1pPr>
          </a:lstStyle>
          <a:p>
            <a:r>
              <a:rPr lang="en-US" dirty="0" smtClean="0"/>
              <a:t>Slide Title</a:t>
            </a:r>
            <a:endParaRPr lang="en-US" dirty="0"/>
          </a:p>
        </p:txBody>
      </p:sp>
      <p:sp>
        <p:nvSpPr>
          <p:cNvPr id="5" name="Content Placeholder 2"/>
          <p:cNvSpPr>
            <a:spLocks noGrp="1"/>
          </p:cNvSpPr>
          <p:nvPr>
            <p:ph idx="1" hasCustomPrompt="1"/>
          </p:nvPr>
        </p:nvSpPr>
        <p:spPr>
          <a:xfrm>
            <a:off x="228600" y="990600"/>
            <a:ext cx="8686800" cy="579646"/>
          </a:xfrm>
          <a:prstGeom prst="rect">
            <a:avLst/>
          </a:prstGeom>
        </p:spPr>
        <p:txBody>
          <a:bodyPr>
            <a:spAutoFit/>
          </a:bodyPr>
          <a:lstStyle>
            <a:lvl1pPr marL="319088" marR="0" indent="-319088" algn="l" defTabSz="914400" rtl="0" eaLnBrk="0" fontAlgn="base" latinLnBrk="0" hangingPunct="0">
              <a:lnSpc>
                <a:spcPct val="100000"/>
              </a:lnSpc>
              <a:spcBef>
                <a:spcPct val="20000"/>
              </a:spcBef>
              <a:spcAft>
                <a:spcPct val="0"/>
              </a:spcAft>
              <a:buClr>
                <a:srgbClr val="46A6BD">
                  <a:lumMod val="40000"/>
                  <a:lumOff val="60000"/>
                </a:srgbClr>
              </a:buClr>
              <a:buSzPct val="70000"/>
              <a:buFont typeface="Wingdings 2" pitchFamily="18" charset="2"/>
              <a:buChar char=""/>
              <a:tabLst/>
              <a:defRPr sz="3000" baseline="0">
                <a:solidFill>
                  <a:schemeClr val="tx1">
                    <a:lumMod val="40000"/>
                    <a:lumOff val="60000"/>
                  </a:schemeClr>
                </a:solidFill>
              </a:defRPr>
            </a:lvl1pPr>
            <a:lvl2pPr>
              <a:lnSpc>
                <a:spcPts val="3800"/>
              </a:lnSpc>
              <a:spcBef>
                <a:spcPts val="600"/>
              </a:spcBef>
              <a:spcAft>
                <a:spcPts val="600"/>
              </a:spcAft>
              <a:buClr>
                <a:srgbClr val="8FD600"/>
              </a:buClr>
              <a:defRPr sz="3000">
                <a:solidFill>
                  <a:schemeClr val="tx1">
                    <a:lumMod val="40000"/>
                    <a:lumOff val="60000"/>
                  </a:schemeClr>
                </a:solidFill>
              </a:defRPr>
            </a:lvl2pPr>
            <a:lvl3pPr>
              <a:lnSpc>
                <a:spcPts val="3800"/>
              </a:lnSpc>
              <a:spcBef>
                <a:spcPts val="600"/>
              </a:spcBef>
              <a:spcAft>
                <a:spcPts val="600"/>
              </a:spcAft>
              <a:buClr>
                <a:srgbClr val="FFAD9F"/>
              </a:buClr>
              <a:defRPr sz="2800">
                <a:solidFill>
                  <a:schemeClr val="tx1">
                    <a:lumMod val="40000"/>
                    <a:lumOff val="60000"/>
                  </a:schemeClr>
                </a:solidFill>
              </a:defRPr>
            </a:lvl3pPr>
            <a:lvl4pPr>
              <a:lnSpc>
                <a:spcPts val="3800"/>
              </a:lnSpc>
              <a:spcBef>
                <a:spcPts val="600"/>
              </a:spcBef>
              <a:spcAft>
                <a:spcPts val="600"/>
              </a:spcAft>
              <a:buClr>
                <a:srgbClr val="FACF82"/>
              </a:buClr>
              <a:defRPr sz="2600">
                <a:solidFill>
                  <a:schemeClr val="tx1">
                    <a:lumMod val="40000"/>
                    <a:lumOff val="60000"/>
                  </a:schemeClr>
                </a:solidFill>
              </a:defRPr>
            </a:lvl4pPr>
            <a:lvl5pPr>
              <a:lnSpc>
                <a:spcPts val="3800"/>
              </a:lnSpc>
              <a:spcBef>
                <a:spcPts val="600"/>
              </a:spcBef>
              <a:spcAft>
                <a:spcPts val="600"/>
              </a:spcAft>
              <a:defRPr sz="2400">
                <a:solidFill>
                  <a:schemeClr val="tx1">
                    <a:lumMod val="40000"/>
                    <a:lumOff val="60000"/>
                  </a:schemeClr>
                </a:solidFill>
              </a:defRPr>
            </a:lvl5pPr>
          </a:lstStyle>
          <a:p>
            <a:pPr marL="319088" marR="0" lvl="0" indent="-319088" algn="l" defTabSz="914400" rtl="0" eaLnBrk="0" fontAlgn="base" latinLnBrk="0" hangingPunct="0">
              <a:lnSpc>
                <a:spcPct val="100000"/>
              </a:lnSpc>
              <a:spcBef>
                <a:spcPct val="20000"/>
              </a:spcBef>
              <a:spcAft>
                <a:spcPct val="0"/>
              </a:spcAft>
              <a:buClr>
                <a:srgbClr val="46A6BD">
                  <a:lumMod val="40000"/>
                  <a:lumOff val="60000"/>
                </a:srgbClr>
              </a:buClr>
              <a:buSzPct val="70000"/>
              <a:buFont typeface="Wingdings 2" pitchFamily="18" charset="2"/>
              <a:buChar char=""/>
              <a:tabLst/>
              <a:defRPr/>
            </a:pPr>
            <a:r>
              <a:rPr kumimoji="0" lang="en-US" sz="3200" b="1" i="0" u="none" strike="noStrike" kern="1200" cap="none" spc="0" normalizeH="0" baseline="0" noProof="0" dirty="0" smtClean="0">
                <a:ln>
                  <a:noFill/>
                </a:ln>
                <a:solidFill>
                  <a:srgbClr val="CCFF66">
                    <a:lumMod val="20000"/>
                    <a:lumOff val="80000"/>
                  </a:srgbClr>
                </a:solidFill>
                <a:effectLst>
                  <a:outerShdw blurRad="38100" dist="38100" dir="2700000" algn="tl">
                    <a:srgbClr val="000000">
                      <a:alpha val="43137"/>
                    </a:srgbClr>
                  </a:outerShdw>
                </a:effectLst>
                <a:uLnTx/>
                <a:uFillTx/>
                <a:latin typeface="+mn-lt"/>
                <a:ea typeface="+mn-ea"/>
                <a:cs typeface="+mn-cs"/>
              </a:rPr>
              <a:t>First Level</a:t>
            </a:r>
          </a:p>
        </p:txBody>
      </p:sp>
      <p:sp>
        <p:nvSpPr>
          <p:cNvPr id="6" name="Text Placeholder 5"/>
          <p:cNvSpPr>
            <a:spLocks noGrp="1"/>
          </p:cNvSpPr>
          <p:nvPr>
            <p:ph type="body" sz="quarter" idx="11" hasCustomPrompt="1"/>
          </p:nvPr>
        </p:nvSpPr>
        <p:spPr>
          <a:xfrm>
            <a:off x="533400" y="1752602"/>
            <a:ext cx="8077200" cy="4708981"/>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lvl1pPr marL="0" indent="0" algn="l">
              <a:spcBef>
                <a:spcPts val="0"/>
              </a:spcBef>
              <a:buNone/>
              <a:defRPr lang="en-US" sz="2000" smtClean="0">
                <a:solidFill>
                  <a:srgbClr val="8CF4F2"/>
                </a:solidFill>
                <a:latin typeface="Consolas" pitchFamily="49" charset="0"/>
                <a:cs typeface="Consolas" pitchFamily="49" charset="0"/>
              </a:defRPr>
            </a:lvl1pPr>
          </a:lstStyle>
          <a:p>
            <a:pPr lvl="0"/>
            <a:r>
              <a:rPr lang="en-US" noProof="1" smtClean="0"/>
              <a:t>Enter source code here</a:t>
            </a:r>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a:p>
            <a:pPr lvl="0"/>
            <a:endParaRPr lang="en-US" noProof="1" smtClean="0"/>
          </a:p>
        </p:txBody>
      </p:sp>
      <p:sp>
        <p:nvSpPr>
          <p:cNvPr id="7" name="Slide Number Placeholder 5"/>
          <p:cNvSpPr>
            <a:spLocks noGrp="1"/>
          </p:cNvSpPr>
          <p:nvPr>
            <p:ph type="sldNum" sz="quarter" idx="10"/>
          </p:nvPr>
        </p:nvSpPr>
        <p:spPr>
          <a:xfrm>
            <a:off x="8610600" y="6553200"/>
            <a:ext cx="457200" cy="228600"/>
          </a:xfrm>
          <a:prstGeom prst="rect">
            <a:avLst/>
          </a:prstGeom>
        </p:spPr>
        <p:txBody>
          <a:bodyPr anchor="ctr" anchorCtr="0"/>
          <a:lstStyle>
            <a:lvl1pPr algn="r">
              <a:defRPr sz="1100"/>
            </a:lvl1pPr>
          </a:lstStyle>
          <a:p>
            <a:fld id="{9349F3B1-A4DC-40F6-9810-29D4FA1A23CD}" type="slidenum">
              <a:rPr lang="en-US" smtClean="0"/>
              <a:pPr/>
              <a:t>‹#›</a:t>
            </a:fld>
            <a:endParaRPr lang="en-US"/>
          </a:p>
        </p:txBody>
      </p:sp>
    </p:spTree>
    <p:extLst>
      <p:ext uri="{BB962C8B-B14F-4D97-AF65-F5344CB8AC3E}">
        <p14:creationId xmlns:p14="http://schemas.microsoft.com/office/powerpoint/2010/main" xmlns="" val="36187924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9" name="Title 8"/>
          <p:cNvSpPr>
            <a:spLocks noGrp="1"/>
          </p:cNvSpPr>
          <p:nvPr>
            <p:ph type="ctrTitle" hasCustomPrompt="1"/>
          </p:nvPr>
        </p:nvSpPr>
        <p:spPr>
          <a:xfrm>
            <a:off x="609600" y="2743201"/>
            <a:ext cx="7924800" cy="685800"/>
          </a:xfrm>
          <a:prstGeom prst="rect">
            <a:avLst/>
          </a:prstGeom>
        </p:spPr>
        <p:txBody>
          <a:bodyPr tIns="0" bIns="0" anchor="ctr" anchorCtr="0"/>
          <a:lstStyle>
            <a:lvl1pPr algn="ctr">
              <a:lnSpc>
                <a:spcPts val="5600"/>
              </a:lnSpc>
              <a:defRPr sz="5000" cap="none" baseline="0">
                <a:effectLst>
                  <a:outerShdw blurRad="30000" dist="30000" dir="2700000" algn="tl" rotWithShape="0">
                    <a:schemeClr val="bg2">
                      <a:shade val="45000"/>
                      <a:satMod val="150000"/>
                      <a:alpha val="90000"/>
                    </a:schemeClr>
                  </a:outerShdw>
                  <a:reflection blurRad="12000" stA="20000" endPos="50000" dist="12700" dir="5400000" sy="-100000" algn="bl" rotWithShape="0"/>
                </a:effectLst>
              </a:defRPr>
            </a:lvl1pPr>
          </a:lstStyle>
          <a:p>
            <a:r>
              <a:rPr lang="en-US" dirty="0" smtClean="0"/>
              <a:t>Section Title</a:t>
            </a:r>
            <a:endParaRPr lang="en-US" dirty="0"/>
          </a:p>
        </p:txBody>
      </p:sp>
      <p:sp>
        <p:nvSpPr>
          <p:cNvPr id="17" name="Subtitle 16"/>
          <p:cNvSpPr>
            <a:spLocks noGrp="1"/>
          </p:cNvSpPr>
          <p:nvPr>
            <p:ph type="subTitle" idx="1" hasCustomPrompt="1"/>
          </p:nvPr>
        </p:nvSpPr>
        <p:spPr>
          <a:xfrm>
            <a:off x="609600" y="3469480"/>
            <a:ext cx="7924800" cy="569120"/>
          </a:xfrm>
          <a:prstGeom prst="rect">
            <a:avLst/>
          </a:prstGeom>
        </p:spPr>
        <p:txBody>
          <a:bodyPr lIns="0" tIns="0" rIns="0" bIns="0" anchor="ctr" anchorCtr="0"/>
          <a:lstStyle>
            <a:lvl1pPr marL="0" indent="0" algn="ctr" rtl="0" eaLnBrk="0" fontAlgn="base" hangingPunct="0">
              <a:spcBef>
                <a:spcPct val="20000"/>
              </a:spcBef>
              <a:spcAft>
                <a:spcPct val="0"/>
              </a:spcAft>
              <a:buClr>
                <a:schemeClr val="accent5">
                  <a:lumMod val="40000"/>
                  <a:lumOff val="60000"/>
                </a:schemeClr>
              </a:buClr>
              <a:buSzPct val="70000"/>
              <a:buFont typeface="Wingdings 2" pitchFamily="18" charset="2"/>
              <a:buNone/>
              <a:defRPr lang="en-US" sz="2800" b="1" kern="1200" baseline="0" dirty="0">
                <a:solidFill>
                  <a:srgbClr val="FAF7C8"/>
                </a:solidFill>
                <a:effectLst>
                  <a:outerShdw blurRad="38100" dist="38100" dir="2700000" algn="tl">
                    <a:srgbClr val="000000">
                      <a:alpha val="43137"/>
                    </a:srgbClr>
                  </a:outerShdw>
                </a:effectLst>
                <a:latin typeface="+mn-lt"/>
                <a:ea typeface="+mn-ea"/>
                <a:cs typeface="+mn-cs"/>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dirty="0" smtClean="0"/>
              <a:t>Section Subtitle</a:t>
            </a:r>
            <a:endParaRPr lang="en-US" dirty="0"/>
          </a:p>
        </p:txBody>
      </p:sp>
    </p:spTree>
    <p:extLst>
      <p:ext uri="{BB962C8B-B14F-4D97-AF65-F5344CB8AC3E}">
        <p14:creationId xmlns:p14="http://schemas.microsoft.com/office/powerpoint/2010/main" xmlns="" val="3934183175"/>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Questions Slide">
    <p:spTree>
      <p:nvGrpSpPr>
        <p:cNvPr id="1" name=""/>
        <p:cNvGrpSpPr/>
        <p:nvPr/>
      </p:nvGrpSpPr>
      <p:grpSpPr>
        <a:xfrm>
          <a:off x="0" y="0"/>
          <a:ext cx="0" cy="0"/>
          <a:chOff x="0" y="0"/>
          <a:chExt cx="0" cy="0"/>
        </a:xfrm>
      </p:grpSpPr>
      <p:grpSp>
        <p:nvGrpSpPr>
          <p:cNvPr id="30" name="Group 29"/>
          <p:cNvGrpSpPr/>
          <p:nvPr/>
        </p:nvGrpSpPr>
        <p:grpSpPr>
          <a:xfrm>
            <a:off x="130434" y="6373882"/>
            <a:ext cx="1816798" cy="331718"/>
            <a:chOff x="1236228" y="1523999"/>
            <a:chExt cx="4351212" cy="3261410"/>
          </a:xfrm>
          <a:noFill/>
        </p:grpSpPr>
        <p:sp>
          <p:nvSpPr>
            <p:cNvPr id="31" name="TextBox 30">
              <a:hlinkClick r:id="rId2" tooltip="Форум за програмиране и уеб дизайн - дискусии, съвети, въпроси и отговори @ Софтуерна академия на Телерик"/>
            </p:cNvPr>
            <p:cNvSpPr txBox="1"/>
            <p:nvPr/>
          </p:nvSpPr>
          <p:spPr>
            <a:xfrm flipH="1">
              <a:off x="3394421" y="1733044"/>
              <a:ext cx="1528760" cy="1210412"/>
            </a:xfrm>
            <a:prstGeom prst="rect">
              <a:avLst/>
            </a:prstGeom>
            <a:grpFill/>
          </p:spPr>
          <p:txBody>
            <a:bodyPr wrap="none" rtlCol="0">
              <a:spAutoFit/>
            </a:bodyPr>
            <a:lstStyle>
              <a:defPPr>
                <a:defRPr lang="en-US"/>
              </a:defPPr>
              <a:lvl1pPr lvl="0">
                <a:defRPr sz="1200"/>
              </a:lvl1pPr>
            </a:lstStyle>
            <a:p>
              <a:pPr lvl="0"/>
              <a:r>
                <a:rPr lang="bg-BG" sz="200" noProof="1" smtClean="0">
                  <a:ln w="0">
                    <a:noFill/>
                  </a:ln>
                  <a:solidFill>
                    <a:schemeClr val="bg1"/>
                  </a:solidFill>
                  <a:effectLst/>
                </a:rPr>
                <a:t>форум програмиране, форум уеб дизайн</a:t>
              </a:r>
              <a:endParaRPr lang="bg-BG" sz="200" noProof="1">
                <a:ln w="0">
                  <a:noFill/>
                </a:ln>
                <a:solidFill>
                  <a:schemeClr val="bg1"/>
                </a:solidFill>
                <a:effectLst/>
              </a:endParaRPr>
            </a:p>
          </p:txBody>
        </p:sp>
        <p:sp>
          <p:nvSpPr>
            <p:cNvPr id="32" name="TextBox 31">
              <a:hlinkClick r:id="rId3" tooltip="Курсове и уроци по програмиране, уеб дизайн, разработка на софтуер и информационни технологии - лекции, видео уроци, обучения - безплатно"/>
            </p:cNvPr>
            <p:cNvSpPr txBox="1"/>
            <p:nvPr/>
          </p:nvSpPr>
          <p:spPr>
            <a:xfrm flipH="1">
              <a:off x="1350512" y="1528531"/>
              <a:ext cx="2008657" cy="1149887"/>
            </a:xfrm>
            <a:prstGeom prst="rect">
              <a:avLst/>
            </a:prstGeom>
            <a:grpFill/>
          </p:spPr>
          <p:txBody>
            <a:bodyPr wrap="none" rtlCol="0">
              <a:spAutoFit/>
            </a:bodyPr>
            <a:lstStyle/>
            <a:p>
              <a:pPr>
                <a:lnSpc>
                  <a:spcPct val="80000"/>
                </a:lnSpc>
              </a:pPr>
              <a:r>
                <a:rPr lang="bg-BG" sz="200" kern="1200" noProof="1" smtClean="0">
                  <a:ln w="0">
                    <a:noFill/>
                  </a:ln>
                  <a:solidFill>
                    <a:schemeClr val="bg1"/>
                  </a:solidFill>
                  <a:effectLst/>
                  <a:latin typeface="Corbel" pitchFamily="34" charset="0"/>
                  <a:ea typeface="+mn-ea"/>
                  <a:cs typeface="+mn-cs"/>
                </a:rPr>
                <a:t>курсове и уроци по програмиране, уеб дизайн – безплатно</a:t>
              </a:r>
              <a:endParaRPr lang="bg-BG" sz="200" kern="1200" noProof="1">
                <a:ln w="0">
                  <a:noFill/>
                </a:ln>
                <a:solidFill>
                  <a:schemeClr val="bg1"/>
                </a:solidFill>
                <a:effectLst/>
                <a:latin typeface="Corbel" pitchFamily="34" charset="0"/>
                <a:ea typeface="+mn-ea"/>
                <a:cs typeface="+mn-cs"/>
              </a:endParaRPr>
            </a:p>
          </p:txBody>
        </p:sp>
        <p:sp>
          <p:nvSpPr>
            <p:cNvPr id="33" name="TextBox 32">
              <a:hlinkClick r:id="rId4" tooltip="Програмиране за деца - безплатно в Телерик кидс академия"/>
            </p:cNvPr>
            <p:cNvSpPr txBox="1"/>
            <p:nvPr/>
          </p:nvSpPr>
          <p:spPr>
            <a:xfrm flipH="1">
              <a:off x="1538277" y="2175144"/>
              <a:ext cx="1816698" cy="1210412"/>
            </a:xfrm>
            <a:prstGeom prst="rect">
              <a:avLst/>
            </a:prstGeom>
            <a:grpFill/>
          </p:spPr>
          <p:txBody>
            <a:bodyPr wrap="none" rtlCol="0">
              <a:spAutoFit/>
            </a:bodyPr>
            <a:lstStyle/>
            <a:p>
              <a:r>
                <a:rPr lang="bg-BG" sz="200" kern="1200" noProof="1" smtClean="0">
                  <a:ln w="0">
                    <a:noFill/>
                  </a:ln>
                  <a:solidFill>
                    <a:schemeClr val="bg1"/>
                  </a:solidFill>
                  <a:effectLst/>
                  <a:latin typeface="Corbel" pitchFamily="34" charset="0"/>
                  <a:ea typeface="+mn-ea"/>
                  <a:cs typeface="+mn-cs"/>
                </a:rPr>
                <a:t>програмиране за деца – безплатни курсове и уроци</a:t>
              </a:r>
              <a:endParaRPr lang="bg-BG" sz="200" kern="1200" noProof="1">
                <a:ln w="0">
                  <a:noFill/>
                </a:ln>
                <a:solidFill>
                  <a:schemeClr val="bg1"/>
                </a:solidFill>
                <a:effectLst/>
                <a:latin typeface="Corbel" pitchFamily="34" charset="0"/>
                <a:ea typeface="+mn-ea"/>
                <a:cs typeface="+mn-cs"/>
              </a:endParaRPr>
            </a:p>
          </p:txBody>
        </p:sp>
        <p:sp>
          <p:nvSpPr>
            <p:cNvPr id="34" name="TextBox 33">
              <a:hlinkClick r:id="rId5" tooltip="Безплатен SEO курс - оптимизация за търсачки, уроци по SEO"/>
            </p:cNvPr>
            <p:cNvSpPr txBox="1"/>
            <p:nvPr/>
          </p:nvSpPr>
          <p:spPr>
            <a:xfrm flipH="1">
              <a:off x="1660733" y="2421354"/>
              <a:ext cx="1697684" cy="1210412"/>
            </a:xfrm>
            <a:prstGeom prst="rect">
              <a:avLst/>
            </a:prstGeom>
            <a:grpFill/>
          </p:spPr>
          <p:txBody>
            <a:bodyPr wrap="none" rtlCol="0">
              <a:spAutoFit/>
            </a:bodyPr>
            <a:lstStyle>
              <a:defPPr>
                <a:defRPr lang="en-US"/>
              </a:defPPr>
              <a:lvl1pPr lvl="0">
                <a:defRPr sz="1200"/>
              </a:lvl1pPr>
            </a:lstStyle>
            <a:p>
              <a:pPr lvl="0" algn="l"/>
              <a:r>
                <a:rPr lang="bg-BG" sz="200" noProof="1" smtClean="0">
                  <a:ln w="0">
                    <a:noFill/>
                  </a:ln>
                  <a:solidFill>
                    <a:schemeClr val="bg1"/>
                  </a:solidFill>
                  <a:effectLst/>
                </a:rPr>
                <a:t>безплатен SEO курс - оптимизация за търсачки</a:t>
              </a:r>
              <a:endParaRPr lang="bg-BG" sz="200" noProof="1">
                <a:ln w="0">
                  <a:noFill/>
                </a:ln>
                <a:solidFill>
                  <a:schemeClr val="bg1"/>
                </a:solidFill>
                <a:effectLst/>
              </a:endParaRPr>
            </a:p>
          </p:txBody>
        </p:sp>
        <p:sp>
          <p:nvSpPr>
            <p:cNvPr id="35" name="TextBox 34">
              <a:hlinkClick r:id="rId6" tooltip="Безплатен курс &quot;Уеб дизайн с HTML, CSS и JavaScript&quot; - уроци по правене на уеб сайтове, HTML, CSS, Photoshop, JavaScript и CMS системи"/>
            </p:cNvPr>
            <p:cNvSpPr txBox="1"/>
            <p:nvPr/>
          </p:nvSpPr>
          <p:spPr>
            <a:xfrm flipH="1">
              <a:off x="1448484" y="2878556"/>
              <a:ext cx="1908838" cy="1210412"/>
            </a:xfrm>
            <a:prstGeom prst="rect">
              <a:avLst/>
            </a:prstGeom>
            <a:grpFill/>
          </p:spPr>
          <p:txBody>
            <a:bodyPr wrap="none" rtlCol="0">
              <a:spAutoFit/>
            </a:bodyPr>
            <a:lstStyle>
              <a:defPPr>
                <a:defRPr lang="en-US"/>
              </a:defPPr>
              <a:lvl1pPr lvl="0">
                <a:defRPr sz="1200"/>
              </a:lvl1pPr>
            </a:lstStyle>
            <a:p>
              <a:pPr lvl="0"/>
              <a:r>
                <a:rPr lang="bg-BG" sz="200" noProof="1" smtClean="0">
                  <a:ln w="0">
                    <a:noFill/>
                  </a:ln>
                  <a:solidFill>
                    <a:schemeClr val="bg1"/>
                  </a:solidFill>
                  <a:effectLst/>
                </a:rPr>
                <a:t>уроци по уеб дизайн, HTML, CSS, JavaScript, Photoshop</a:t>
              </a:r>
              <a:endParaRPr lang="bg-BG" sz="200" noProof="1">
                <a:ln w="0">
                  <a:noFill/>
                </a:ln>
                <a:solidFill>
                  <a:schemeClr val="bg1"/>
                </a:solidFill>
                <a:effectLst/>
              </a:endParaRPr>
            </a:p>
          </p:txBody>
        </p:sp>
        <p:sp>
          <p:nvSpPr>
            <p:cNvPr id="36" name="TextBox 35">
              <a:hlinkClick r:id="rId7" tooltip="Училищна софтуерна академия - безплатни уроци по програмиране и уеб дизайн"/>
            </p:cNvPr>
            <p:cNvSpPr txBox="1"/>
            <p:nvPr/>
          </p:nvSpPr>
          <p:spPr>
            <a:xfrm flipH="1">
              <a:off x="1636239" y="1946534"/>
              <a:ext cx="1747593" cy="1210412"/>
            </a:xfrm>
            <a:prstGeom prst="rect">
              <a:avLst/>
            </a:prstGeom>
            <a:grpFill/>
          </p:spPr>
          <p:txBody>
            <a:bodyPr wrap="none" rtlCol="0">
              <a:spAutoFit/>
            </a:bodyPr>
            <a:lstStyle/>
            <a:p>
              <a:pPr algn="l"/>
              <a:r>
                <a:rPr lang="bg-BG" sz="200" kern="1200" noProof="1" smtClean="0">
                  <a:ln w="0">
                    <a:noFill/>
                  </a:ln>
                  <a:solidFill>
                    <a:schemeClr val="bg1"/>
                  </a:solidFill>
                  <a:effectLst/>
                  <a:latin typeface="Corbel" pitchFamily="34" charset="0"/>
                  <a:ea typeface="+mn-ea"/>
                  <a:cs typeface="+mn-cs"/>
                </a:rPr>
                <a:t>уроци по програмиране и уеб дизайн за ученици</a:t>
              </a:r>
              <a:endParaRPr lang="bg-BG" sz="200" kern="1200" noProof="1">
                <a:ln w="0">
                  <a:noFill/>
                </a:ln>
                <a:solidFill>
                  <a:schemeClr val="bg1"/>
                </a:solidFill>
                <a:effectLst/>
                <a:latin typeface="Corbel" pitchFamily="34" charset="0"/>
                <a:ea typeface="+mn-ea"/>
                <a:cs typeface="+mn-cs"/>
              </a:endParaRPr>
            </a:p>
          </p:txBody>
        </p:sp>
        <p:sp>
          <p:nvSpPr>
            <p:cNvPr id="37" name="TextBox 36">
              <a:hlinkClick r:id="rId8" tooltip="Безплатен курс &quot;Програмиране с ASP.NET MVC&quot; - уеб технологии, бази данни, C#, .NET, ASP.NET MVC"/>
            </p:cNvPr>
            <p:cNvSpPr txBox="1"/>
            <p:nvPr/>
          </p:nvSpPr>
          <p:spPr>
            <a:xfrm flipH="1">
              <a:off x="3402822" y="2230065"/>
              <a:ext cx="1939551" cy="1210412"/>
            </a:xfrm>
            <a:prstGeom prst="rect">
              <a:avLst/>
            </a:prstGeom>
            <a:grpFill/>
          </p:spPr>
          <p:txBody>
            <a:bodyPr wrap="none" rtlCol="0">
              <a:spAutoFit/>
            </a:bodyPr>
            <a:lstStyle>
              <a:defPPr>
                <a:defRPr lang="en-US"/>
              </a:defPPr>
              <a:lvl1pPr lvl="0">
                <a:defRPr sz="1200"/>
              </a:lvl1pPr>
            </a:lstStyle>
            <a:p>
              <a:pPr lvl="0"/>
              <a:r>
                <a:rPr lang="bg-BG" sz="200" noProof="1" smtClean="0">
                  <a:ln w="0">
                    <a:noFill/>
                  </a:ln>
                  <a:solidFill>
                    <a:schemeClr val="bg1"/>
                  </a:solidFill>
                  <a:effectLst/>
                </a:rPr>
                <a:t>ASP.NET MVC курс – HTML, SQL, C#, .NET, ASP.NET MVC</a:t>
              </a:r>
              <a:endParaRPr lang="bg-BG" sz="200" noProof="1">
                <a:ln w="0">
                  <a:noFill/>
                </a:ln>
                <a:solidFill>
                  <a:schemeClr val="bg1"/>
                </a:solidFill>
                <a:effectLst/>
              </a:endParaRPr>
            </a:p>
          </p:txBody>
        </p:sp>
        <p:sp>
          <p:nvSpPr>
            <p:cNvPr id="38" name="TextBox 37">
              <a:hlinkClick r:id="rId9" tooltip="Безплатен курс &quot;Разработка на софтуер в Cloud среда&quot; - AppEngine, AWS, Azure"/>
            </p:cNvPr>
            <p:cNvSpPr txBox="1"/>
            <p:nvPr/>
          </p:nvSpPr>
          <p:spPr>
            <a:xfrm flipH="1">
              <a:off x="1440310" y="3574997"/>
              <a:ext cx="1881966" cy="1210412"/>
            </a:xfrm>
            <a:prstGeom prst="rect">
              <a:avLst/>
            </a:prstGeom>
            <a:grpFill/>
          </p:spPr>
          <p:txBody>
            <a:bodyPr wrap="none" rtlCol="0">
              <a:spAutoFit/>
            </a:bodyPr>
            <a:lstStyle/>
            <a:p>
              <a:r>
                <a:rPr lang="bg-BG" sz="200" kern="1200" noProof="1" smtClean="0">
                  <a:ln w="0">
                    <a:noFill/>
                  </a:ln>
                  <a:solidFill>
                    <a:schemeClr val="bg1"/>
                  </a:solidFill>
                  <a:effectLst/>
                  <a:latin typeface="Corbel" pitchFamily="34" charset="0"/>
                  <a:ea typeface="+mn-ea"/>
                  <a:cs typeface="+mn-cs"/>
                </a:rPr>
                <a:t>безплатен курс "Разработка на софтуер в cloud среда"</a:t>
              </a:r>
              <a:endParaRPr lang="bg-BG" sz="200" kern="1200" noProof="1">
                <a:ln w="0">
                  <a:noFill/>
                </a:ln>
                <a:solidFill>
                  <a:schemeClr val="bg1"/>
                </a:solidFill>
                <a:effectLst/>
                <a:latin typeface="Corbel" pitchFamily="34" charset="0"/>
                <a:ea typeface="+mn-ea"/>
                <a:cs typeface="+mn-cs"/>
              </a:endParaRPr>
            </a:p>
          </p:txBody>
        </p:sp>
        <p:sp>
          <p:nvSpPr>
            <p:cNvPr id="39" name="TextBox 38">
              <a:hlinkClick r:id="rId10" tooltip="BG Coder - онлайн състезателна система - тренировки за състезания по програмиране - online judge"/>
            </p:cNvPr>
            <p:cNvSpPr txBox="1"/>
            <p:nvPr/>
          </p:nvSpPr>
          <p:spPr>
            <a:xfrm flipH="1">
              <a:off x="3389110" y="1523999"/>
              <a:ext cx="1874288" cy="1210412"/>
            </a:xfrm>
            <a:prstGeom prst="rect">
              <a:avLst/>
            </a:prstGeom>
            <a:grpFill/>
          </p:spPr>
          <p:txBody>
            <a:bodyPr wrap="none" rtlCol="0">
              <a:spAutoFit/>
            </a:bodyPr>
            <a:lstStyle>
              <a:defPPr>
                <a:defRPr lang="en-US"/>
              </a:defPPr>
              <a:lvl1pPr lvl="0">
                <a:defRPr sz="1200"/>
              </a:lvl1pPr>
            </a:lstStyle>
            <a:p>
              <a:pPr lvl="0"/>
              <a:r>
                <a:rPr lang="bg-BG" sz="200" noProof="1" smtClean="0">
                  <a:ln w="0">
                    <a:noFill/>
                  </a:ln>
                  <a:solidFill>
                    <a:schemeClr val="bg1"/>
                  </a:solidFill>
                  <a:effectLst/>
                </a:rPr>
                <a:t>BG Coder - онлайн състезателна система - online judge</a:t>
              </a:r>
              <a:endParaRPr lang="bg-BG" sz="200" noProof="1">
                <a:ln w="0">
                  <a:noFill/>
                </a:ln>
                <a:solidFill>
                  <a:schemeClr val="bg1"/>
                </a:solidFill>
                <a:effectLst/>
              </a:endParaRPr>
            </a:p>
          </p:txBody>
        </p:sp>
        <p:sp>
          <p:nvSpPr>
            <p:cNvPr id="40" name="TextBox 39">
              <a:hlinkClick r:id="rId11" tooltip="Светлин Наков - курсове и уроци по програмиране, уеб дизайн, книги, обучения - безплатно"/>
            </p:cNvPr>
            <p:cNvSpPr txBox="1"/>
            <p:nvPr/>
          </p:nvSpPr>
          <p:spPr>
            <a:xfrm flipH="1">
              <a:off x="1236228" y="2649965"/>
              <a:ext cx="2123831" cy="1210412"/>
            </a:xfrm>
            <a:prstGeom prst="rect">
              <a:avLst/>
            </a:prstGeom>
            <a:grpFill/>
          </p:spPr>
          <p:txBody>
            <a:bodyPr wrap="none" rtlCol="0">
              <a:spAutoFit/>
            </a:bodyPr>
            <a:lstStyle>
              <a:defPPr>
                <a:defRPr lang="en-US"/>
              </a:defPPr>
              <a:lvl1pPr lvl="0">
                <a:defRPr sz="1200"/>
              </a:lvl1pPr>
            </a:lstStyle>
            <a:p>
              <a:pPr lvl="0"/>
              <a:r>
                <a:rPr lang="bg-BG" sz="200" noProof="1" smtClean="0">
                  <a:ln w="0">
                    <a:noFill/>
                  </a:ln>
                  <a:solidFill>
                    <a:schemeClr val="bg1"/>
                  </a:solidFill>
                  <a:effectLst/>
                </a:rPr>
                <a:t>курсове и уроци по програмиране, книги – безплатно от Наков</a:t>
              </a:r>
              <a:endParaRPr lang="bg-BG" sz="200" noProof="1">
                <a:ln w="0">
                  <a:noFill/>
                </a:ln>
                <a:solidFill>
                  <a:schemeClr val="bg1"/>
                </a:solidFill>
                <a:effectLst/>
              </a:endParaRPr>
            </a:p>
          </p:txBody>
        </p:sp>
        <p:sp>
          <p:nvSpPr>
            <p:cNvPr id="41" name="TextBox 40">
              <a:hlinkClick r:id="rId12" tooltip="Безплатен курс &quot;Качествен програмен код&quot;"/>
            </p:cNvPr>
            <p:cNvSpPr txBox="1"/>
            <p:nvPr/>
          </p:nvSpPr>
          <p:spPr>
            <a:xfrm flipH="1">
              <a:off x="1766855" y="3335748"/>
              <a:ext cx="1594026" cy="1210412"/>
            </a:xfrm>
            <a:prstGeom prst="rect">
              <a:avLst/>
            </a:prstGeom>
            <a:grpFill/>
          </p:spPr>
          <p:txBody>
            <a:bodyPr wrap="none" rtlCol="0">
              <a:spAutoFit/>
            </a:bodyPr>
            <a:lstStyle/>
            <a:p>
              <a:r>
                <a:rPr lang="bg-BG" sz="200" kern="1200" noProof="1" smtClean="0">
                  <a:ln w="0">
                    <a:noFill/>
                  </a:ln>
                  <a:solidFill>
                    <a:schemeClr val="bg1"/>
                  </a:solidFill>
                  <a:effectLst/>
                  <a:latin typeface="Corbel" pitchFamily="34" charset="0"/>
                  <a:ea typeface="+mn-ea"/>
                  <a:cs typeface="+mn-cs"/>
                </a:rPr>
                <a:t>безплатен курс "Качествен програмен код"</a:t>
              </a:r>
              <a:endParaRPr lang="bg-BG" sz="200" kern="1200" noProof="1">
                <a:ln w="0">
                  <a:noFill/>
                </a:ln>
                <a:solidFill>
                  <a:schemeClr val="bg1"/>
                </a:solidFill>
                <a:effectLst/>
                <a:latin typeface="Corbel" pitchFamily="34" charset="0"/>
                <a:ea typeface="+mn-ea"/>
                <a:cs typeface="+mn-cs"/>
              </a:endParaRPr>
            </a:p>
          </p:txBody>
        </p:sp>
        <p:sp>
          <p:nvSpPr>
            <p:cNvPr id="42" name="TextBox 41">
              <a:hlinkClick r:id="rId13" tooltip="Алго академия - Академия по алгоритмично програмиране - безплатни уроци по алгоритми и структури от данни, състезателно програмиране и състезания"/>
            </p:cNvPr>
            <p:cNvSpPr txBox="1"/>
            <p:nvPr/>
          </p:nvSpPr>
          <p:spPr>
            <a:xfrm flipH="1">
              <a:off x="3407676" y="2461282"/>
              <a:ext cx="1977943" cy="1210412"/>
            </a:xfrm>
            <a:prstGeom prst="rect">
              <a:avLst/>
            </a:prstGeom>
            <a:grpFill/>
          </p:spPr>
          <p:txBody>
            <a:bodyPr wrap="none" rtlCol="0">
              <a:spAutoFit/>
            </a:bodyPr>
            <a:lstStyle>
              <a:defPPr>
                <a:defRPr lang="en-US"/>
              </a:defPPr>
              <a:lvl1pPr lvl="0">
                <a:defRPr sz="1200"/>
              </a:lvl1pPr>
            </a:lstStyle>
            <a:p>
              <a:pPr lvl="0"/>
              <a:r>
                <a:rPr lang="bg-BG" sz="200" noProof="1" smtClean="0">
                  <a:ln w="0">
                    <a:noFill/>
                  </a:ln>
                  <a:solidFill>
                    <a:schemeClr val="bg1"/>
                  </a:solidFill>
                  <a:effectLst/>
                </a:rPr>
                <a:t>алго академия – състезателно програмиране, състезания</a:t>
              </a:r>
              <a:endParaRPr lang="bg-BG" sz="200" noProof="1">
                <a:ln w="0">
                  <a:noFill/>
                </a:ln>
                <a:solidFill>
                  <a:schemeClr val="bg1"/>
                </a:solidFill>
                <a:effectLst/>
              </a:endParaRPr>
            </a:p>
          </p:txBody>
        </p:sp>
        <p:sp>
          <p:nvSpPr>
            <p:cNvPr id="43" name="TextBox 42">
              <a:hlinkClick r:id="rId14" tooltip="Безплатен ASP.NET курс - уеб програмиране, бази данни, C#, .NET, ASP.NET"/>
            </p:cNvPr>
            <p:cNvSpPr txBox="1"/>
            <p:nvPr/>
          </p:nvSpPr>
          <p:spPr>
            <a:xfrm flipH="1">
              <a:off x="3406019" y="1985429"/>
              <a:ext cx="2181421" cy="1210412"/>
            </a:xfrm>
            <a:prstGeom prst="rect">
              <a:avLst/>
            </a:prstGeom>
            <a:grpFill/>
          </p:spPr>
          <p:txBody>
            <a:bodyPr wrap="none" rtlCol="0">
              <a:spAutoFit/>
            </a:bodyPr>
            <a:lstStyle>
              <a:defPPr>
                <a:defRPr lang="en-US"/>
              </a:defPPr>
              <a:lvl1pPr lvl="0">
                <a:defRPr sz="1200"/>
              </a:lvl1pPr>
            </a:lstStyle>
            <a:p>
              <a:pPr lvl="0"/>
              <a:r>
                <a:rPr lang="bg-BG" sz="200" noProof="1" smtClean="0">
                  <a:ln w="0">
                    <a:noFill/>
                  </a:ln>
                  <a:solidFill>
                    <a:schemeClr val="bg1"/>
                  </a:solidFill>
                  <a:effectLst/>
                </a:rPr>
                <a:t>ASP.NET курс - уеб програмиране, бази данни, C#, .NET, ASP.NET</a:t>
              </a:r>
              <a:endParaRPr lang="bg-BG" sz="200" noProof="1">
                <a:ln w="0">
                  <a:noFill/>
                </a:ln>
                <a:solidFill>
                  <a:schemeClr val="bg1"/>
                </a:solidFill>
                <a:effectLst/>
              </a:endParaRPr>
            </a:p>
          </p:txBody>
        </p:sp>
        <p:sp>
          <p:nvSpPr>
            <p:cNvPr id="44" name="TextBox 43">
              <a:hlinkClick r:id="rId15" tooltip="Софтуерна академия на Телерик - безплатни курсове и уроци по програмиране"/>
            </p:cNvPr>
            <p:cNvSpPr txBox="1"/>
            <p:nvPr/>
          </p:nvSpPr>
          <p:spPr>
            <a:xfrm flipH="1">
              <a:off x="1504800" y="1717933"/>
              <a:ext cx="1901159" cy="1210412"/>
            </a:xfrm>
            <a:prstGeom prst="rect">
              <a:avLst/>
            </a:prstGeom>
            <a:grpFill/>
          </p:spPr>
          <p:txBody>
            <a:bodyPr wrap="none" rtlCol="0">
              <a:spAutoFit/>
            </a:bodyPr>
            <a:lstStyle>
              <a:defPPr>
                <a:defRPr lang="en-US"/>
              </a:defPPr>
              <a:lvl1pPr>
                <a:defRPr sz="1200"/>
              </a:lvl1pPr>
            </a:lstStyle>
            <a:p>
              <a:pPr lvl="0" algn="l"/>
              <a:r>
                <a:rPr lang="bg-BG" sz="200" noProof="1" smtClean="0">
                  <a:ln w="0">
                    <a:noFill/>
                  </a:ln>
                  <a:solidFill>
                    <a:schemeClr val="bg1"/>
                  </a:solidFill>
                  <a:effectLst/>
                </a:rPr>
                <a:t>курсове и уроци по </a:t>
              </a:r>
              <a:r>
                <a:rPr lang="bg-BG" sz="200" kern="1200" noProof="1" smtClean="0">
                  <a:ln w="0">
                    <a:noFill/>
                  </a:ln>
                  <a:solidFill>
                    <a:schemeClr val="bg1"/>
                  </a:solidFill>
                  <a:effectLst/>
                  <a:latin typeface="Corbel" pitchFamily="34" charset="0"/>
                  <a:ea typeface="+mn-ea"/>
                  <a:cs typeface="+mn-cs"/>
                </a:rPr>
                <a:t>програмиране – Телерик академия</a:t>
              </a:r>
              <a:endParaRPr lang="bg-BG" sz="200" kern="1200" noProof="1">
                <a:ln w="0">
                  <a:noFill/>
                </a:ln>
                <a:solidFill>
                  <a:schemeClr val="bg1"/>
                </a:solidFill>
                <a:effectLst/>
                <a:latin typeface="Corbel" pitchFamily="34" charset="0"/>
                <a:ea typeface="+mn-ea"/>
                <a:cs typeface="+mn-cs"/>
              </a:endParaRPr>
            </a:p>
          </p:txBody>
        </p:sp>
        <p:sp>
          <p:nvSpPr>
            <p:cNvPr id="45" name="TextBox 44">
              <a:hlinkClick r:id="rId16" tooltip="Безплатен курс &quot;Разработка на мобилни приложения&quot; - iPhone, Android, Windows Phone, PhoneGap, HTML5, jQuery, AJAX"/>
            </p:cNvPr>
            <p:cNvSpPr txBox="1"/>
            <p:nvPr/>
          </p:nvSpPr>
          <p:spPr>
            <a:xfrm flipH="1">
              <a:off x="3404043" y="2718405"/>
              <a:ext cx="2058568" cy="1210412"/>
            </a:xfrm>
            <a:prstGeom prst="rect">
              <a:avLst/>
            </a:prstGeom>
            <a:grpFill/>
          </p:spPr>
          <p:txBody>
            <a:bodyPr wrap="none" rtlCol="0">
              <a:spAutoFit/>
            </a:bodyPr>
            <a:lstStyle>
              <a:defPPr>
                <a:defRPr lang="en-US"/>
              </a:defPPr>
              <a:lvl1pPr lvl="0">
                <a:defRPr sz="1200"/>
              </a:lvl1pPr>
            </a:lstStyle>
            <a:p>
              <a:pPr lvl="0"/>
              <a:r>
                <a:rPr lang="bg-BG" sz="200" noProof="1" smtClean="0">
                  <a:ln w="0">
                    <a:noFill/>
                  </a:ln>
                  <a:solidFill>
                    <a:schemeClr val="bg1"/>
                  </a:solidFill>
                  <a:effectLst/>
                </a:rPr>
                <a:t>курс мобилни приложения с iPhone, Android, WP7, PhoneGap</a:t>
              </a:r>
              <a:endParaRPr lang="bg-BG" sz="200" noProof="1">
                <a:ln w="0">
                  <a:noFill/>
                </a:ln>
                <a:solidFill>
                  <a:schemeClr val="bg1"/>
                </a:solidFill>
                <a:effectLst/>
              </a:endParaRPr>
            </a:p>
          </p:txBody>
        </p:sp>
        <p:sp>
          <p:nvSpPr>
            <p:cNvPr id="46" name="TextBox 45">
              <a:hlinkClick r:id="rId17" tooltip="Free C# Programming Book by Svetlin Nakov - безплатна C# книга от Светлин Наков, книга C#, книга Java, безплатна книга"/>
            </p:cNvPr>
            <p:cNvSpPr txBox="1"/>
            <p:nvPr/>
          </p:nvSpPr>
          <p:spPr>
            <a:xfrm flipH="1">
              <a:off x="1440317" y="3117785"/>
              <a:ext cx="1901159" cy="1210412"/>
            </a:xfrm>
            <a:prstGeom prst="rect">
              <a:avLst/>
            </a:prstGeom>
            <a:grpFill/>
          </p:spPr>
          <p:txBody>
            <a:bodyPr wrap="none" rtlCol="0">
              <a:spAutoFit/>
            </a:bodyPr>
            <a:lstStyle/>
            <a:p>
              <a:r>
                <a:rPr lang="bg-BG" sz="200" kern="1200" noProof="1" smtClean="0">
                  <a:ln w="0">
                    <a:noFill/>
                  </a:ln>
                  <a:solidFill>
                    <a:schemeClr val="bg1"/>
                  </a:solidFill>
                  <a:effectLst/>
                  <a:latin typeface="Corbel" pitchFamily="34" charset="0"/>
                  <a:ea typeface="+mn-ea"/>
                  <a:cs typeface="+mn-cs"/>
                </a:rPr>
                <a:t>free C# book, безплатна книга C#, книга Java, книга C#</a:t>
              </a:r>
              <a:endParaRPr lang="bg-BG" sz="200" kern="1200" noProof="1">
                <a:ln w="0">
                  <a:noFill/>
                </a:ln>
                <a:solidFill>
                  <a:schemeClr val="bg1"/>
                </a:solidFill>
                <a:effectLst/>
                <a:latin typeface="Corbel" pitchFamily="34" charset="0"/>
                <a:ea typeface="+mn-ea"/>
                <a:cs typeface="+mn-cs"/>
              </a:endParaRPr>
            </a:p>
          </p:txBody>
        </p:sp>
        <p:sp>
          <p:nvSpPr>
            <p:cNvPr id="47" name="TextBox 46">
              <a:hlinkClick r:id="rId18" tooltip="Дончо Минков - сайт за програмиране"/>
            </p:cNvPr>
            <p:cNvSpPr txBox="1"/>
            <p:nvPr/>
          </p:nvSpPr>
          <p:spPr>
            <a:xfrm flipH="1">
              <a:off x="3401370" y="2963513"/>
              <a:ext cx="1475012" cy="1210412"/>
            </a:xfrm>
            <a:prstGeom prst="rect">
              <a:avLst/>
            </a:prstGeom>
            <a:grpFill/>
          </p:spPr>
          <p:txBody>
            <a:bodyPr wrap="none" rtlCol="0">
              <a:spAutoFit/>
            </a:bodyPr>
            <a:lstStyle>
              <a:defPPr>
                <a:defRPr lang="en-US"/>
              </a:defPPr>
              <a:lvl1pPr>
                <a:defRPr sz="1600">
                  <a:ln w="0">
                    <a:solidFill>
                      <a:schemeClr val="tx1"/>
                    </a:solidFill>
                  </a:ln>
                  <a:effectLst/>
                </a:defRPr>
              </a:lvl1pPr>
            </a:lstStyle>
            <a:p>
              <a:pPr lvl="0"/>
              <a:r>
                <a:rPr lang="bg-BG" sz="200" noProof="1" smtClean="0">
                  <a:ln w="0">
                    <a:noFill/>
                  </a:ln>
                  <a:solidFill>
                    <a:schemeClr val="bg1"/>
                  </a:solidFill>
                </a:rPr>
                <a:t>Дончо Минков - сайт за програмиране</a:t>
              </a:r>
              <a:endParaRPr lang="bg-BG" sz="200" noProof="1">
                <a:ln w="0">
                  <a:noFill/>
                </a:ln>
                <a:solidFill>
                  <a:schemeClr val="bg1"/>
                </a:solidFill>
              </a:endParaRPr>
            </a:p>
          </p:txBody>
        </p:sp>
        <p:sp>
          <p:nvSpPr>
            <p:cNvPr id="48" name="TextBox 47">
              <a:hlinkClick r:id="rId19" tooltip="Николай Костов - блог за програмиране"/>
            </p:cNvPr>
            <p:cNvSpPr txBox="1"/>
            <p:nvPr/>
          </p:nvSpPr>
          <p:spPr>
            <a:xfrm flipH="1">
              <a:off x="3401423" y="3217864"/>
              <a:ext cx="1513403" cy="1210412"/>
            </a:xfrm>
            <a:prstGeom prst="rect">
              <a:avLst/>
            </a:prstGeom>
            <a:grpFill/>
          </p:spPr>
          <p:txBody>
            <a:bodyPr wrap="none" rtlCol="0">
              <a:spAutoFit/>
            </a:bodyPr>
            <a:lstStyle/>
            <a:p>
              <a:pPr algn="l"/>
              <a:r>
                <a:rPr lang="bg-BG" sz="200" kern="1200" noProof="1" smtClean="0">
                  <a:ln w="0">
                    <a:noFill/>
                  </a:ln>
                  <a:solidFill>
                    <a:schemeClr val="bg1"/>
                  </a:solidFill>
                  <a:effectLst/>
                  <a:latin typeface="Corbel" pitchFamily="34" charset="0"/>
                  <a:ea typeface="+mn-ea"/>
                  <a:cs typeface="+mn-cs"/>
                </a:rPr>
                <a:t>Николай Костов - блог за програмиране</a:t>
              </a:r>
              <a:endParaRPr lang="bg-BG" sz="200" kern="1200" noProof="1">
                <a:ln w="0">
                  <a:noFill/>
                </a:ln>
                <a:solidFill>
                  <a:schemeClr val="bg1"/>
                </a:solidFill>
                <a:effectLst/>
                <a:latin typeface="Corbel" pitchFamily="34" charset="0"/>
                <a:ea typeface="+mn-ea"/>
                <a:cs typeface="+mn-cs"/>
              </a:endParaRPr>
            </a:p>
          </p:txBody>
        </p:sp>
        <p:sp>
          <p:nvSpPr>
            <p:cNvPr id="49" name="TextBox 48">
              <a:hlinkClick r:id="rId20" tooltip="безплатен C# курс в софтуерната академия на Наков"/>
            </p:cNvPr>
            <p:cNvSpPr txBox="1"/>
            <p:nvPr/>
          </p:nvSpPr>
          <p:spPr>
            <a:xfrm flipH="1">
              <a:off x="3398080" y="3548402"/>
              <a:ext cx="1359837" cy="1210412"/>
            </a:xfrm>
            <a:prstGeom prst="rect">
              <a:avLst/>
            </a:prstGeom>
            <a:grpFill/>
          </p:spPr>
          <p:txBody>
            <a:bodyPr wrap="none" rtlCol="0">
              <a:spAutoFit/>
            </a:bodyPr>
            <a:lstStyle>
              <a:defPPr>
                <a:defRPr lang="en-US"/>
              </a:defPPr>
              <a:lvl1pPr>
                <a:defRPr sz="1600">
                  <a:ln w="0">
                    <a:solidFill>
                      <a:schemeClr val="tx1"/>
                    </a:solidFill>
                  </a:ln>
                  <a:effectLst/>
                </a:defRPr>
              </a:lvl1pPr>
            </a:lstStyle>
            <a:p>
              <a:pPr lvl="0"/>
              <a:r>
                <a:rPr lang="bg-BG" sz="200" noProof="1" smtClean="0">
                  <a:ln w="0">
                    <a:noFill/>
                  </a:ln>
                  <a:solidFill>
                    <a:schemeClr val="bg1"/>
                  </a:solidFill>
                </a:rPr>
                <a:t>C# курс, програмиране, безплатно</a:t>
              </a:r>
              <a:endParaRPr lang="bg-BG" sz="200" noProof="1">
                <a:ln w="0">
                  <a:noFill/>
                </a:ln>
                <a:solidFill>
                  <a:schemeClr val="bg1"/>
                </a:solidFill>
              </a:endParaRPr>
            </a:p>
          </p:txBody>
        </p:sp>
      </p:grpSp>
      <p:sp>
        <p:nvSpPr>
          <p:cNvPr id="7" name="Title 1"/>
          <p:cNvSpPr>
            <a:spLocks noGrp="1"/>
          </p:cNvSpPr>
          <p:nvPr>
            <p:ph type="title" hasCustomPrompt="1"/>
          </p:nvPr>
        </p:nvSpPr>
        <p:spPr>
          <a:xfrm>
            <a:off x="1828800" y="152400"/>
            <a:ext cx="7086600" cy="838200"/>
          </a:xfrm>
          <a:prstGeom prst="rect">
            <a:avLst/>
          </a:prstGeom>
        </p:spPr>
        <p:txBody>
          <a:bodyPr anchor="ctr" anchorCtr="0">
            <a:noAutofit/>
          </a:bodyPr>
          <a:lstStyle>
            <a:lvl1pPr algn="r" rtl="0" eaLnBrk="0" fontAlgn="base" hangingPunct="0">
              <a:lnSpc>
                <a:spcPts val="4000"/>
              </a:lnSpc>
              <a:spcBef>
                <a:spcPct val="0"/>
              </a:spcBef>
              <a:spcAft>
                <a:spcPct val="0"/>
              </a:spcAft>
              <a:defRPr lang="en-US" sz="4000" b="1" kern="1200" baseline="0" dirty="0">
                <a:ln w="500">
                  <a:noFill/>
                </a:ln>
                <a:solidFill>
                  <a:schemeClr val="tx2"/>
                </a:solidFill>
                <a:effectLst>
                  <a:outerShdw blurRad="38100" dist="38100" dir="2700000" algn="tl">
                    <a:srgbClr val="000000">
                      <a:alpha val="43137"/>
                    </a:srgbClr>
                  </a:outerShdw>
                  <a:reflection blurRad="12700" stA="20000" endPos="50000" dist="12700" dir="5400000" sy="-100000" algn="bl" rotWithShape="0"/>
                </a:effectLst>
                <a:latin typeface="+mj-lt"/>
                <a:ea typeface="+mj-ea"/>
                <a:cs typeface="+mj-cs"/>
              </a:defRPr>
            </a:lvl1pPr>
          </a:lstStyle>
          <a:p>
            <a:r>
              <a:rPr lang="en-US" dirty="0" smtClean="0"/>
              <a:t>Presentation Title</a:t>
            </a:r>
            <a:endParaRPr lang="en-US" dirty="0"/>
          </a:p>
        </p:txBody>
      </p:sp>
      <p:sp>
        <p:nvSpPr>
          <p:cNvPr id="9" name="TextBox 8">
            <a:hlinkClick r:id="rId2" tooltip="Форум за програмиране и уеб дизайн - дискусии, съвети, въпроси и отговори @ Софтуерна академия на Телерик"/>
          </p:cNvPr>
          <p:cNvSpPr txBox="1"/>
          <p:nvPr/>
        </p:nvSpPr>
        <p:spPr>
          <a:xfrm rot="12041701" flipH="1">
            <a:off x="7471619" y="3840481"/>
            <a:ext cx="890352" cy="1569660"/>
          </a:xfrm>
          <a:prstGeom prst="rect">
            <a:avLst/>
          </a:prstGeom>
          <a:noFill/>
        </p:spPr>
        <p:txBody>
          <a:bodyPr wrap="square" rtlCol="0">
            <a:spAutoFit/>
            <a:scene3d>
              <a:camera prst="orthographicFront"/>
              <a:lightRig rig="threePt" dir="t"/>
            </a:scene3d>
            <a:sp3d extrusionH="57150">
              <a:bevelT w="38100" h="38100"/>
            </a:sp3d>
          </a:bodyPr>
          <a:lstStyle/>
          <a:p>
            <a:r>
              <a:rPr lang="en-US" sz="9600" b="1" dirty="0" smtClean="0">
                <a:solidFill>
                  <a:schemeClr val="tx1">
                    <a:lumMod val="75000"/>
                  </a:schemeClr>
                </a:solidFill>
                <a:effectLst>
                  <a:reflection blurRad="6350" stA="55000" endA="300" endPos="45500" dir="5400000" sy="-100000" algn="bl" rotWithShape="0"/>
                </a:effectLst>
              </a:rPr>
              <a:t>?</a:t>
            </a:r>
            <a:endParaRPr lang="en-US" sz="9600" b="1" dirty="0">
              <a:solidFill>
                <a:schemeClr val="tx1">
                  <a:lumMod val="75000"/>
                </a:schemeClr>
              </a:solidFill>
              <a:effectLst>
                <a:reflection blurRad="6350" stA="55000" endA="300" endPos="45500" dir="5400000" sy="-100000" algn="bl" rotWithShape="0"/>
              </a:effectLst>
            </a:endParaRPr>
          </a:p>
        </p:txBody>
      </p:sp>
      <p:sp>
        <p:nvSpPr>
          <p:cNvPr id="11" name="TextBox 10">
            <a:hlinkClick r:id="rId4" tooltip="Програмиране за деца - безплатно в Телерик кидс академия"/>
          </p:cNvPr>
          <p:cNvSpPr txBox="1"/>
          <p:nvPr/>
        </p:nvSpPr>
        <p:spPr>
          <a:xfrm rot="9535351" flipH="1">
            <a:off x="923387" y="1861198"/>
            <a:ext cx="673363" cy="1446550"/>
          </a:xfrm>
          <a:prstGeom prst="rect">
            <a:avLst/>
          </a:prstGeom>
          <a:noFill/>
        </p:spPr>
        <p:txBody>
          <a:bodyPr wrap="square" rtlCol="0">
            <a:spAutoFit/>
            <a:scene3d>
              <a:camera prst="isometricOffAxis1Right"/>
              <a:lightRig rig="threePt" dir="t"/>
            </a:scene3d>
            <a:sp3d extrusionH="57150">
              <a:bevelT w="38100" h="38100"/>
            </a:sp3d>
          </a:bodyPr>
          <a:lstStyle/>
          <a:p>
            <a:r>
              <a:rPr lang="en-US" sz="8800" dirty="0" smtClean="0">
                <a:solidFill>
                  <a:schemeClr val="accent5">
                    <a:lumMod val="60000"/>
                    <a:lumOff val="40000"/>
                  </a:schemeClr>
                </a:solidFill>
                <a:effectLst>
                  <a:reflection blurRad="6350" stA="55000" endA="300" endPos="45500" dir="5400000" sy="-100000" algn="bl" rotWithShape="0"/>
                </a:effectLst>
              </a:rPr>
              <a:t>?</a:t>
            </a:r>
            <a:endParaRPr lang="en-US" sz="8800" dirty="0">
              <a:solidFill>
                <a:schemeClr val="accent5">
                  <a:lumMod val="60000"/>
                  <a:lumOff val="40000"/>
                </a:schemeClr>
              </a:solidFill>
              <a:effectLst>
                <a:reflection blurRad="6350" stA="55000" endA="300" endPos="45500" dir="5400000" sy="-100000" algn="bl" rotWithShape="0"/>
              </a:effectLst>
            </a:endParaRPr>
          </a:p>
        </p:txBody>
      </p:sp>
      <p:sp>
        <p:nvSpPr>
          <p:cNvPr id="12" name="TextBox 11">
            <a:hlinkClick r:id="rId5" tooltip="Безплатен SEO курс - оптимизация за търсачки, уроци по SEO"/>
          </p:cNvPr>
          <p:cNvSpPr txBox="1"/>
          <p:nvPr/>
        </p:nvSpPr>
        <p:spPr>
          <a:xfrm rot="16938170" flipH="1">
            <a:off x="4905823" y="1031967"/>
            <a:ext cx="859648" cy="1862048"/>
          </a:xfrm>
          <a:prstGeom prst="rect">
            <a:avLst/>
          </a:prstGeom>
          <a:noFill/>
        </p:spPr>
        <p:txBody>
          <a:bodyPr wrap="square" rtlCol="0">
            <a:spAutoFit/>
            <a:scene3d>
              <a:camera prst="orthographicFront"/>
              <a:lightRig rig="threePt" dir="t"/>
            </a:scene3d>
            <a:sp3d extrusionH="57150">
              <a:bevelT w="38100" h="38100"/>
            </a:sp3d>
          </a:bodyPr>
          <a:lstStyle/>
          <a:p>
            <a:r>
              <a:rPr lang="en-US" sz="11500" b="1" dirty="0" smtClean="0">
                <a:solidFill>
                  <a:srgbClr val="FF831D"/>
                </a:solidFill>
                <a:effectLst>
                  <a:reflection blurRad="6350" stA="55000" endA="300" endPos="45500" dir="5400000" sy="-100000" algn="bl" rotWithShape="0"/>
                </a:effectLst>
              </a:rPr>
              <a:t>?</a:t>
            </a:r>
            <a:endParaRPr lang="en-US" sz="11500" b="1" dirty="0">
              <a:solidFill>
                <a:srgbClr val="FF831D"/>
              </a:solidFill>
              <a:effectLst>
                <a:reflection blurRad="6350" stA="55000" endA="300" endPos="45500" dir="5400000" sy="-100000" algn="bl" rotWithShape="0"/>
              </a:effectLst>
            </a:endParaRPr>
          </a:p>
        </p:txBody>
      </p:sp>
      <p:sp>
        <p:nvSpPr>
          <p:cNvPr id="13" name="TextBox 12">
            <a:hlinkClick r:id="rId6" tooltip="Безплатен курс &quot;Уеб дизайн с HTML, CSS и JavaScript&quot; - уроци по правене на уеб сайтове, HTML, CSS, Photoshop, JavaScript и CMS системи"/>
          </p:cNvPr>
          <p:cNvSpPr txBox="1"/>
          <p:nvPr/>
        </p:nvSpPr>
        <p:spPr>
          <a:xfrm rot="19836951" flipH="1">
            <a:off x="7379011" y="1495156"/>
            <a:ext cx="949687" cy="2062103"/>
          </a:xfrm>
          <a:prstGeom prst="rect">
            <a:avLst/>
          </a:prstGeom>
          <a:noFill/>
        </p:spPr>
        <p:txBody>
          <a:bodyPr wrap="square" rtlCol="0">
            <a:spAutoFit/>
            <a:scene3d>
              <a:camera prst="orthographicFront"/>
              <a:lightRig rig="glow" dir="tl">
                <a:rot lat="0" lon="0" rev="5400000"/>
              </a:lightRig>
            </a:scene3d>
            <a:sp3d contourW="12700">
              <a:bevelT w="25400" h="25400"/>
              <a:contourClr>
                <a:schemeClr val="accent6">
                  <a:shade val="73000"/>
                </a:schemeClr>
              </a:contourClr>
            </a:sp3d>
          </a:bodyPr>
          <a:lstStyle/>
          <a:p>
            <a:r>
              <a:rPr lang="en-US" sz="12800" b="1" dirty="0" smtClean="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innerShdw blurRad="63500" dist="50800" dir="8100000">
                    <a:prstClr val="black">
                      <a:alpha val="50000"/>
                    </a:prstClr>
                  </a:innerShdw>
                  <a:reflection blurRad="6350" stA="55000" endA="300" endPos="45500" dir="5400000" sy="-100000" algn="bl" rotWithShape="0"/>
                </a:effectLst>
              </a:rPr>
              <a:t>?</a:t>
            </a:r>
            <a:endParaRPr lang="en-US" sz="12800" b="1" dirty="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innerShdw blurRad="63500" dist="50800" dir="8100000">
                  <a:prstClr val="black">
                    <a:alpha val="50000"/>
                  </a:prstClr>
                </a:innerShdw>
                <a:reflection blurRad="6350" stA="55000" endA="300" endPos="45500" dir="5400000" sy="-100000" algn="bl" rotWithShape="0"/>
              </a:effectLst>
            </a:endParaRPr>
          </a:p>
        </p:txBody>
      </p:sp>
      <p:sp>
        <p:nvSpPr>
          <p:cNvPr id="14" name="TextBox 13">
            <a:hlinkClick r:id="rId7" tooltip="Училищна софтуерна академия - безплатни уроци по програмиране и уеб дизайн"/>
          </p:cNvPr>
          <p:cNvSpPr txBox="1"/>
          <p:nvPr/>
        </p:nvSpPr>
        <p:spPr>
          <a:xfrm rot="2233443" flipH="1">
            <a:off x="2139219" y="940067"/>
            <a:ext cx="445351" cy="954107"/>
          </a:xfrm>
          <a:prstGeom prst="rect">
            <a:avLst/>
          </a:prstGeom>
          <a:noFill/>
        </p:spPr>
        <p:txBody>
          <a:bodyPr wrap="square" rtlCol="0">
            <a:spAutoFit/>
            <a:scene3d>
              <a:camera prst="perspectiveHeroicExtremeLeftFacing"/>
              <a:lightRig rig="threePt" dir="t"/>
            </a:scene3d>
            <a:sp3d extrusionH="57150">
              <a:bevelT w="38100" h="38100"/>
            </a:sp3d>
          </a:bodyPr>
          <a:lstStyle/>
          <a:p>
            <a:r>
              <a:rPr lang="en-US" sz="5600" dirty="0" smtClean="0">
                <a:solidFill>
                  <a:schemeClr val="tx2">
                    <a:lumMod val="75000"/>
                  </a:schemeClr>
                </a:solidFill>
                <a:effectLst>
                  <a:reflection blurRad="6350" stA="55000" endA="300" endPos="45500" dir="5400000" sy="-100000" algn="bl" rotWithShape="0"/>
                </a:effectLst>
              </a:rPr>
              <a:t>?</a:t>
            </a:r>
            <a:endParaRPr lang="en-US" sz="5600" dirty="0">
              <a:solidFill>
                <a:schemeClr val="tx2">
                  <a:lumMod val="75000"/>
                </a:schemeClr>
              </a:solidFill>
              <a:effectLst>
                <a:reflection blurRad="6350" stA="55000" endA="300" endPos="45500" dir="5400000" sy="-100000" algn="bl" rotWithShape="0"/>
              </a:effectLst>
            </a:endParaRPr>
          </a:p>
        </p:txBody>
      </p:sp>
      <p:sp>
        <p:nvSpPr>
          <p:cNvPr id="15" name="TextBox 14">
            <a:hlinkClick r:id="rId8" tooltip="Безплатен курс &quot;Програмиране с ASP.NET MVC&quot; - уеб технологии, бази данни, C#, .NET, ASP.NET MVC"/>
          </p:cNvPr>
          <p:cNvSpPr txBox="1"/>
          <p:nvPr/>
        </p:nvSpPr>
        <p:spPr>
          <a:xfrm rot="8530737" flipH="1">
            <a:off x="4757101" y="4722613"/>
            <a:ext cx="643173" cy="1569660"/>
          </a:xfrm>
          <a:prstGeom prst="rect">
            <a:avLst/>
          </a:prstGeom>
          <a:noFill/>
        </p:spPr>
        <p:txBody>
          <a:bodyPr wrap="square" rtlCol="0">
            <a:spAutoFit/>
            <a:scene3d>
              <a:camera prst="orthographicFront"/>
              <a:lightRig rig="threePt" dir="t"/>
            </a:scene3d>
            <a:sp3d extrusionH="57150">
              <a:bevelT w="38100" h="38100"/>
            </a:sp3d>
          </a:bodyPr>
          <a:lstStyle/>
          <a:p>
            <a:r>
              <a:rPr lang="en-US" sz="9600" dirty="0" smtClean="0">
                <a:solidFill>
                  <a:srgbClr val="FF4A37"/>
                </a:solidFill>
                <a:effectLst>
                  <a:reflection blurRad="6350" stA="60000" endA="900" endPos="60000" dist="29997" dir="5400000" sy="-100000" algn="bl" rotWithShape="0"/>
                </a:effectLst>
              </a:rPr>
              <a:t>?</a:t>
            </a:r>
            <a:endParaRPr lang="en-US" sz="9600" dirty="0">
              <a:solidFill>
                <a:srgbClr val="FF4A37"/>
              </a:solidFill>
              <a:effectLst>
                <a:reflection blurRad="6350" stA="60000" endA="900" endPos="60000" dist="29997" dir="5400000" sy="-100000" algn="bl" rotWithShape="0"/>
              </a:effectLst>
            </a:endParaRPr>
          </a:p>
        </p:txBody>
      </p:sp>
      <p:sp>
        <p:nvSpPr>
          <p:cNvPr id="16" name="TextBox 15">
            <a:hlinkClick r:id="rId9" tooltip="Безплатен курс &quot;Разработка на софтуер в Cloud среда&quot; - AppEngine, AWS, Azure"/>
          </p:cNvPr>
          <p:cNvSpPr txBox="1"/>
          <p:nvPr/>
        </p:nvSpPr>
        <p:spPr>
          <a:xfrm rot="12627025" flipH="1">
            <a:off x="2910498" y="4405709"/>
            <a:ext cx="386488" cy="646331"/>
          </a:xfrm>
          <a:prstGeom prst="rect">
            <a:avLst/>
          </a:prstGeom>
          <a:noFill/>
        </p:spPr>
        <p:txBody>
          <a:bodyPr wrap="square" rtlCol="0">
            <a:spAutoFit/>
            <a:scene3d>
              <a:camera prst="orthographicFront"/>
              <a:lightRig rig="threePt" dir="t"/>
            </a:scene3d>
            <a:sp3d extrusionH="57150">
              <a:bevelT w="38100" h="38100"/>
            </a:sp3d>
          </a:bodyPr>
          <a:lstStyle/>
          <a:p>
            <a:r>
              <a:rPr lang="en-US" sz="3600" dirty="0" smtClean="0">
                <a:solidFill>
                  <a:schemeClr val="tx2">
                    <a:lumMod val="40000"/>
                    <a:lumOff val="60000"/>
                  </a:schemeClr>
                </a:solidFill>
                <a:effectLst>
                  <a:reflection blurRad="6350" stA="55000" endA="300" endPos="45500" dir="5400000" sy="-100000" algn="bl" rotWithShape="0"/>
                </a:effectLst>
              </a:rPr>
              <a:t>?</a:t>
            </a:r>
            <a:endParaRPr lang="en-US" sz="3600" dirty="0">
              <a:solidFill>
                <a:schemeClr val="tx2">
                  <a:lumMod val="40000"/>
                  <a:lumOff val="60000"/>
                </a:schemeClr>
              </a:solidFill>
              <a:effectLst>
                <a:reflection blurRad="6350" stA="55000" endA="300" endPos="45500" dir="5400000" sy="-100000" algn="bl" rotWithShape="0"/>
              </a:effectLst>
            </a:endParaRPr>
          </a:p>
        </p:txBody>
      </p:sp>
      <p:sp>
        <p:nvSpPr>
          <p:cNvPr id="17" name="TextBox 16">
            <a:hlinkClick r:id="rId10" tooltip="BG Coder - онлайн състезателна система - тренировки за състезания по програмиране - online judge"/>
          </p:cNvPr>
          <p:cNvSpPr txBox="1"/>
          <p:nvPr/>
        </p:nvSpPr>
        <p:spPr>
          <a:xfrm rot="1186146" flipH="1">
            <a:off x="6185958" y="4125718"/>
            <a:ext cx="499379" cy="1107996"/>
          </a:xfrm>
          <a:prstGeom prst="rect">
            <a:avLst/>
          </a:prstGeom>
          <a:noFill/>
        </p:spPr>
        <p:txBody>
          <a:bodyPr wrap="square" rtlCol="0">
            <a:spAutoFit/>
            <a:scene3d>
              <a:camera prst="orthographicFront"/>
              <a:lightRig rig="threePt" dir="t"/>
            </a:scene3d>
            <a:sp3d extrusionH="57150">
              <a:bevelT w="69850" h="69850" prst="divot"/>
            </a:sp3d>
          </a:bodyPr>
          <a:lstStyle/>
          <a:p>
            <a:r>
              <a:rPr lang="en-US" sz="6600" dirty="0" smtClean="0">
                <a:solidFill>
                  <a:srgbClr val="9966FF"/>
                </a:solidFill>
                <a:effectLst>
                  <a:reflection blurRad="6350" stA="55000" endA="300" endPos="45500" dir="5400000" sy="-100000" algn="bl" rotWithShape="0"/>
                </a:effectLst>
              </a:rPr>
              <a:t>?</a:t>
            </a:r>
            <a:endParaRPr lang="en-US" sz="6600" dirty="0">
              <a:solidFill>
                <a:srgbClr val="9966FF"/>
              </a:solidFill>
              <a:effectLst>
                <a:reflection blurRad="6350" stA="55000" endA="300" endPos="45500" dir="5400000" sy="-100000" algn="bl" rotWithShape="0"/>
              </a:effectLst>
            </a:endParaRPr>
          </a:p>
        </p:txBody>
      </p:sp>
      <p:sp>
        <p:nvSpPr>
          <p:cNvPr id="18" name="TextBox 17">
            <a:hlinkClick r:id="rId11" tooltip="Светлин Наков - курсове и уроци по програмиране, уеб дизайн, книги, обучения - безплатно"/>
          </p:cNvPr>
          <p:cNvSpPr txBox="1"/>
          <p:nvPr/>
        </p:nvSpPr>
        <p:spPr>
          <a:xfrm rot="19460650" flipH="1">
            <a:off x="3150207" y="1979503"/>
            <a:ext cx="489197" cy="769441"/>
          </a:xfrm>
          <a:prstGeom prst="rect">
            <a:avLst/>
          </a:prstGeom>
          <a:noFill/>
        </p:spPr>
        <p:txBody>
          <a:bodyPr wrap="square" rtlCol="0">
            <a:prstTxWarp prst="textInflate">
              <a:avLst/>
            </a:prstTxWarp>
            <a:spAutoFit/>
            <a:scene3d>
              <a:camera prst="perspectiveRelaxedModerately"/>
              <a:lightRig rig="threePt" dir="t"/>
            </a:scene3d>
            <a:sp3d extrusionH="57150">
              <a:bevelT w="38100" h="38100"/>
            </a:sp3d>
          </a:bodyPr>
          <a:lstStyle/>
          <a:p>
            <a:r>
              <a:rPr lang="en-US" sz="4400" dirty="0" smtClean="0">
                <a:solidFill>
                  <a:srgbClr val="FF6699"/>
                </a:solidFill>
                <a:effectLst>
                  <a:reflection blurRad="6350" stA="55000" endA="300" endPos="45500" dir="5400000" sy="-100000" algn="bl" rotWithShape="0"/>
                </a:effectLst>
              </a:rPr>
              <a:t>?</a:t>
            </a:r>
            <a:endParaRPr lang="en-US" sz="4400" dirty="0">
              <a:solidFill>
                <a:srgbClr val="FF6699"/>
              </a:solidFill>
              <a:effectLst>
                <a:reflection blurRad="6350" stA="55000" endA="300" endPos="45500" dir="5400000" sy="-100000" algn="bl" rotWithShape="0"/>
              </a:effectLst>
            </a:endParaRPr>
          </a:p>
        </p:txBody>
      </p:sp>
      <p:sp>
        <p:nvSpPr>
          <p:cNvPr id="19" name="TextBox 18">
            <a:hlinkClick r:id="rId12" tooltip="Безплатен курс &quot;Качествен програмен код&quot;"/>
          </p:cNvPr>
          <p:cNvSpPr txBox="1"/>
          <p:nvPr/>
        </p:nvSpPr>
        <p:spPr>
          <a:xfrm rot="18277140" flipH="1">
            <a:off x="405235" y="3272338"/>
            <a:ext cx="413607" cy="646331"/>
          </a:xfrm>
          <a:prstGeom prst="rect">
            <a:avLst/>
          </a:prstGeom>
          <a:noFill/>
        </p:spPr>
        <p:txBody>
          <a:bodyPr wrap="square" rtlCol="0">
            <a:spAutoFit/>
            <a:scene3d>
              <a:camera prst="orthographicFront"/>
              <a:lightRig rig="threePt" dir="t"/>
            </a:scene3d>
            <a:sp3d extrusionH="57150">
              <a:bevelT w="38100" h="38100"/>
            </a:sp3d>
          </a:bodyPr>
          <a:lstStyle/>
          <a:p>
            <a:r>
              <a:rPr lang="en-US" sz="3600" dirty="0" smtClean="0">
                <a:solidFill>
                  <a:schemeClr val="tx2">
                    <a:lumMod val="40000"/>
                    <a:lumOff val="60000"/>
                  </a:schemeClr>
                </a:solidFill>
                <a:effectLst>
                  <a:reflection blurRad="6350" stA="55000" endA="300" endPos="45500" dir="5400000" sy="-100000" algn="bl" rotWithShape="0"/>
                </a:effectLst>
              </a:rPr>
              <a:t>?</a:t>
            </a:r>
            <a:endParaRPr lang="en-US" sz="3600" dirty="0">
              <a:solidFill>
                <a:schemeClr val="tx2">
                  <a:lumMod val="40000"/>
                  <a:lumOff val="60000"/>
                </a:schemeClr>
              </a:solidFill>
              <a:effectLst>
                <a:reflection blurRad="6350" stA="55000" endA="300" endPos="45500" dir="5400000" sy="-100000" algn="bl" rotWithShape="0"/>
              </a:effectLst>
            </a:endParaRPr>
          </a:p>
        </p:txBody>
      </p:sp>
      <p:sp>
        <p:nvSpPr>
          <p:cNvPr id="20" name="TextBox 19">
            <a:hlinkClick r:id="rId13" tooltip="Алго академия - Академия по алгоритмично програмиране - безплатни уроци по алгоритми и структури от данни, състезателно програмиране и състезания"/>
          </p:cNvPr>
          <p:cNvSpPr txBox="1"/>
          <p:nvPr/>
        </p:nvSpPr>
        <p:spPr>
          <a:xfrm rot="18695734" flipH="1">
            <a:off x="3127408" y="5396301"/>
            <a:ext cx="548101" cy="1015663"/>
          </a:xfrm>
          <a:prstGeom prst="rect">
            <a:avLst/>
          </a:prstGeom>
          <a:noFill/>
        </p:spPr>
        <p:txBody>
          <a:bodyPr wrap="square" rtlCol="0">
            <a:spAutoFit/>
          </a:bodyPr>
          <a:lstStyle/>
          <a:p>
            <a:r>
              <a:rPr lang="en-US" sz="6000"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a:t>
            </a:r>
            <a:endParaRPr lang="en-US" sz="6000"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endParaRPr>
          </a:p>
        </p:txBody>
      </p:sp>
      <p:sp>
        <p:nvSpPr>
          <p:cNvPr id="21" name="TextBox 20">
            <a:hlinkClick r:id="rId14" tooltip="Безплатен ASP.NET курс - уеб програмиране, бази данни, C#, .NET, ASP.NET"/>
          </p:cNvPr>
          <p:cNvSpPr txBox="1"/>
          <p:nvPr/>
        </p:nvSpPr>
        <p:spPr>
          <a:xfrm rot="10134629" flipH="1">
            <a:off x="6730680" y="5522529"/>
            <a:ext cx="444390" cy="707886"/>
          </a:xfrm>
          <a:prstGeom prst="rect">
            <a:avLst/>
          </a:prstGeom>
          <a:noFill/>
        </p:spPr>
        <p:txBody>
          <a:bodyPr wrap="square" rtlCol="0">
            <a:spAutoFit/>
            <a:scene3d>
              <a:camera prst="orthographicFront"/>
              <a:lightRig rig="threePt" dir="t"/>
            </a:scene3d>
            <a:sp3d extrusionH="57150">
              <a:bevelT w="38100" h="38100"/>
            </a:sp3d>
          </a:bodyPr>
          <a:lstStyle/>
          <a:p>
            <a:r>
              <a:rPr lang="en-US" sz="4000" dirty="0" smtClean="0">
                <a:solidFill>
                  <a:schemeClr val="accent4">
                    <a:lumMod val="60000"/>
                    <a:lumOff val="40000"/>
                  </a:schemeClr>
                </a:solidFill>
                <a:effectLst>
                  <a:reflection blurRad="6350" stA="55000" endA="300" endPos="45500" dir="5400000" sy="-100000" algn="bl" rotWithShape="0"/>
                </a:effectLst>
              </a:rPr>
              <a:t>?</a:t>
            </a:r>
            <a:endParaRPr lang="en-US" sz="4000" dirty="0">
              <a:solidFill>
                <a:schemeClr val="accent4">
                  <a:lumMod val="60000"/>
                  <a:lumOff val="40000"/>
                </a:schemeClr>
              </a:solidFill>
              <a:effectLst>
                <a:reflection blurRad="6350" stA="55000" endA="300" endPos="45500" dir="5400000" sy="-100000" algn="bl" rotWithShape="0"/>
              </a:effectLst>
            </a:endParaRPr>
          </a:p>
        </p:txBody>
      </p:sp>
      <p:sp>
        <p:nvSpPr>
          <p:cNvPr id="22" name="TextBox 21">
            <a:hlinkClick r:id="rId15" tooltip="Софтуерна академия на Телерик - безплатни курсове и уроци по програмиране"/>
          </p:cNvPr>
          <p:cNvSpPr txBox="1"/>
          <p:nvPr/>
        </p:nvSpPr>
        <p:spPr>
          <a:xfrm rot="12126217" flipH="1">
            <a:off x="559977" y="930479"/>
            <a:ext cx="387894" cy="707886"/>
          </a:xfrm>
          <a:prstGeom prst="rect">
            <a:avLst/>
          </a:prstGeom>
          <a:noFill/>
        </p:spPr>
        <p:txBody>
          <a:bodyPr wrap="square" rtlCol="0">
            <a:spAutoFit/>
            <a:scene3d>
              <a:camera prst="orthographicFront"/>
              <a:lightRig rig="soft" dir="t">
                <a:rot lat="0" lon="0" rev="10800000"/>
              </a:lightRig>
            </a:scene3d>
            <a:sp3d>
              <a:bevelT w="27940" h="12700"/>
              <a:contourClr>
                <a:srgbClr val="DDDDDD"/>
              </a:contourClr>
            </a:sp3d>
          </a:bodyPr>
          <a:lstStyle/>
          <a:p>
            <a:r>
              <a:rPr lang="en-US" sz="4000" b="1" spc="150" dirty="0" smtClean="0">
                <a:ln w="11430"/>
                <a:solidFill>
                  <a:schemeClr val="accent4">
                    <a:lumMod val="60000"/>
                    <a:lumOff val="40000"/>
                  </a:schemeClr>
                </a:solidFill>
                <a:effectLst>
                  <a:outerShdw blurRad="25400" algn="tl" rotWithShape="0">
                    <a:srgbClr val="000000">
                      <a:alpha val="43000"/>
                    </a:srgbClr>
                  </a:outerShdw>
                </a:effectLst>
              </a:rPr>
              <a:t>?</a:t>
            </a:r>
            <a:endParaRPr lang="en-US" sz="4000" b="1" spc="150" dirty="0">
              <a:ln w="11430"/>
              <a:solidFill>
                <a:schemeClr val="accent4">
                  <a:lumMod val="60000"/>
                  <a:lumOff val="40000"/>
                </a:schemeClr>
              </a:solidFill>
              <a:effectLst>
                <a:outerShdw blurRad="25400" algn="tl" rotWithShape="0">
                  <a:srgbClr val="000000">
                    <a:alpha val="43000"/>
                  </a:srgbClr>
                </a:outerShdw>
              </a:effectLst>
            </a:endParaRPr>
          </a:p>
        </p:txBody>
      </p:sp>
      <p:sp>
        <p:nvSpPr>
          <p:cNvPr id="23" name="TextBox 22">
            <a:hlinkClick r:id="rId16" tooltip="Безплатен курс &quot;Разработка на мобилни приложения&quot; - iPhone, Android, Windows Phone, PhoneGap, HTML5, jQuery, AJAX"/>
          </p:cNvPr>
          <p:cNvSpPr txBox="1"/>
          <p:nvPr/>
        </p:nvSpPr>
        <p:spPr>
          <a:xfrm rot="20840689" flipH="1">
            <a:off x="8186733" y="5517703"/>
            <a:ext cx="357408" cy="646331"/>
          </a:xfrm>
          <a:prstGeom prst="rect">
            <a:avLst/>
          </a:prstGeom>
          <a:noFill/>
        </p:spPr>
        <p:txBody>
          <a:bodyPr wrap="square" rtlCol="0">
            <a:spAutoFit/>
          </a:bodyPr>
          <a:lstStyle/>
          <a:p>
            <a:r>
              <a:rPr lang="en-US" sz="3600" b="1" dirty="0" smtClean="0">
                <a:ln w="19050">
                  <a:solidFill>
                    <a:schemeClr val="accent4">
                      <a:lumMod val="75000"/>
                      <a:alpha val="50000"/>
                    </a:schemeClr>
                  </a:solidFill>
                  <a:prstDash val="solid"/>
                  <a:miter lim="800000"/>
                </a:ln>
                <a:solidFill>
                  <a:schemeClr val="accent4">
                    <a:lumMod val="20000"/>
                    <a:lumOff val="80000"/>
                    <a:alpha val="25000"/>
                  </a:schemeClr>
                </a:solidFill>
                <a:effectLst>
                  <a:outerShdw blurRad="25500" dist="23000" dir="7020000" algn="tl">
                    <a:srgbClr val="000000">
                      <a:alpha val="50000"/>
                    </a:srgbClr>
                  </a:outerShdw>
                </a:effectLst>
              </a:rPr>
              <a:t>?</a:t>
            </a:r>
            <a:endParaRPr lang="en-US" sz="4000" b="1" dirty="0">
              <a:ln w="19050">
                <a:solidFill>
                  <a:schemeClr val="accent4">
                    <a:lumMod val="75000"/>
                    <a:alpha val="50000"/>
                  </a:schemeClr>
                </a:solidFill>
                <a:prstDash val="solid"/>
                <a:miter lim="800000"/>
              </a:ln>
              <a:solidFill>
                <a:schemeClr val="accent4">
                  <a:lumMod val="20000"/>
                  <a:lumOff val="80000"/>
                  <a:alpha val="25000"/>
                </a:schemeClr>
              </a:solidFill>
              <a:effectLst>
                <a:outerShdw blurRad="25500" dist="23000" dir="7020000" algn="tl">
                  <a:srgbClr val="000000">
                    <a:alpha val="50000"/>
                  </a:srgbClr>
                </a:outerShdw>
              </a:effectLst>
            </a:endParaRPr>
          </a:p>
        </p:txBody>
      </p:sp>
      <p:sp>
        <p:nvSpPr>
          <p:cNvPr id="24" name="TextBox 23">
            <a:hlinkClick r:id="rId17" tooltip="Free C# Programming Book by Svetlin Nakov - безплатна C# книга от Светлин Наков, книга C#, книга Java, безплатна книга"/>
          </p:cNvPr>
          <p:cNvSpPr txBox="1"/>
          <p:nvPr/>
        </p:nvSpPr>
        <p:spPr>
          <a:xfrm rot="15426793" flipH="1">
            <a:off x="1145826" y="4072255"/>
            <a:ext cx="369652" cy="769441"/>
          </a:xfrm>
          <a:prstGeom prst="rect">
            <a:avLst/>
          </a:prstGeom>
          <a:noFill/>
        </p:spPr>
        <p:txBody>
          <a:bodyPr wrap="square" rtlCol="0">
            <a:spAutoFit/>
            <a:scene3d>
              <a:camera prst="orthographicFront"/>
              <a:lightRig rig="threePt" dir="t"/>
            </a:scene3d>
            <a:sp3d extrusionH="57150">
              <a:bevelT w="38100" h="38100"/>
            </a:sp3d>
          </a:bodyPr>
          <a:lstStyle/>
          <a:p>
            <a:r>
              <a:rPr lang="en-US" sz="4400" dirty="0" smtClean="0">
                <a:ln>
                  <a:solidFill>
                    <a:schemeClr val="accent2">
                      <a:lumMod val="40000"/>
                      <a:lumOff val="60000"/>
                    </a:schemeClr>
                  </a:solidFill>
                </a:ln>
                <a:solidFill>
                  <a:schemeClr val="accent6">
                    <a:lumMod val="60000"/>
                    <a:lumOff val="40000"/>
                  </a:schemeClr>
                </a:solidFill>
                <a:effectLst>
                  <a:reflection blurRad="6350" stA="55000" endA="300" endPos="45500" dir="5400000" sy="-100000" algn="bl" rotWithShape="0"/>
                </a:effectLst>
              </a:rPr>
              <a:t>?</a:t>
            </a:r>
            <a:endParaRPr lang="en-US" sz="4400" dirty="0">
              <a:ln>
                <a:solidFill>
                  <a:schemeClr val="accent2">
                    <a:lumMod val="40000"/>
                    <a:lumOff val="60000"/>
                  </a:schemeClr>
                </a:solidFill>
              </a:ln>
              <a:solidFill>
                <a:schemeClr val="accent6">
                  <a:lumMod val="60000"/>
                  <a:lumOff val="40000"/>
                </a:schemeClr>
              </a:solidFill>
              <a:effectLst>
                <a:reflection blurRad="6350" stA="55000" endA="300" endPos="45500" dir="5400000" sy="-100000" algn="bl" rotWithShape="0"/>
              </a:effectLst>
            </a:endParaRPr>
          </a:p>
        </p:txBody>
      </p:sp>
      <p:sp>
        <p:nvSpPr>
          <p:cNvPr id="25" name="TextBox 24">
            <a:hlinkClick r:id="rId18" tooltip="Дончо Минков - сайт за програмиране"/>
          </p:cNvPr>
          <p:cNvSpPr txBox="1"/>
          <p:nvPr/>
        </p:nvSpPr>
        <p:spPr>
          <a:xfrm rot="11071760" flipH="1">
            <a:off x="6518175" y="1140358"/>
            <a:ext cx="345408" cy="523220"/>
          </a:xfrm>
          <a:prstGeom prst="rect">
            <a:avLst/>
          </a:prstGeom>
          <a:noFill/>
        </p:spPr>
        <p:txBody>
          <a:bodyPr wrap="square" rtlCol="0">
            <a:spAutoFit/>
            <a:scene3d>
              <a:camera prst="orthographicFront"/>
              <a:lightRig rig="threePt" dir="t"/>
            </a:scene3d>
            <a:sp3d extrusionH="57150">
              <a:bevelT w="38100" h="38100"/>
            </a:sp3d>
          </a:bodyPr>
          <a:lstStyle/>
          <a:p>
            <a:r>
              <a:rPr lang="en-US" sz="2800" dirty="0" smtClean="0">
                <a:ln>
                  <a:solidFill>
                    <a:schemeClr val="tx1">
                      <a:lumMod val="75000"/>
                    </a:schemeClr>
                  </a:solidFill>
                </a:ln>
                <a:solidFill>
                  <a:schemeClr val="accent4">
                    <a:lumMod val="60000"/>
                    <a:lumOff val="40000"/>
                  </a:schemeClr>
                </a:solidFill>
                <a:effectLst>
                  <a:reflection blurRad="6350" stA="55000" endA="300" endPos="45500" dir="5400000" sy="-100000" algn="bl" rotWithShape="0"/>
                </a:effectLst>
              </a:rPr>
              <a:t>?</a:t>
            </a:r>
            <a:endParaRPr lang="en-US" sz="2800" dirty="0">
              <a:ln>
                <a:solidFill>
                  <a:schemeClr val="tx1">
                    <a:lumMod val="75000"/>
                  </a:schemeClr>
                </a:solidFill>
              </a:ln>
              <a:solidFill>
                <a:schemeClr val="accent4">
                  <a:lumMod val="60000"/>
                  <a:lumOff val="40000"/>
                </a:schemeClr>
              </a:solidFill>
              <a:effectLst>
                <a:reflection blurRad="6350" stA="55000" endA="300" endPos="45500" dir="5400000" sy="-100000" algn="bl" rotWithShape="0"/>
              </a:effectLst>
            </a:endParaRPr>
          </a:p>
        </p:txBody>
      </p:sp>
      <p:sp>
        <p:nvSpPr>
          <p:cNvPr id="26" name="TextBox 25">
            <a:hlinkClick r:id="rId19" tooltip="Николай Костов - блог за програмиране"/>
          </p:cNvPr>
          <p:cNvSpPr txBox="1"/>
          <p:nvPr/>
        </p:nvSpPr>
        <p:spPr>
          <a:xfrm rot="300526" flipH="1">
            <a:off x="3902297" y="1278821"/>
            <a:ext cx="345408" cy="523220"/>
          </a:xfrm>
          <a:prstGeom prst="rect">
            <a:avLst/>
          </a:prstGeom>
          <a:noFill/>
        </p:spPr>
        <p:txBody>
          <a:bodyPr wrap="square" rtlCol="0">
            <a:spAutoFit/>
            <a:scene3d>
              <a:camera prst="orthographicFront"/>
              <a:lightRig rig="threePt" dir="t"/>
            </a:scene3d>
            <a:sp3d extrusionH="57150">
              <a:bevelT w="38100" h="38100"/>
            </a:sp3d>
          </a:bodyPr>
          <a:lstStyle/>
          <a:p>
            <a:r>
              <a:rPr lang="en-US" sz="2800" b="1" dirty="0" smtClean="0">
                <a:ln w="31550" cmpd="sng">
                  <a:solidFill>
                    <a:schemeClr val="tx2">
                      <a:lumMod val="20000"/>
                      <a:lumOff val="80000"/>
                    </a:schemeClr>
                  </a:solidFill>
                  <a:prstDash val="solid"/>
                </a:ln>
                <a:solidFill>
                  <a:schemeClr val="tx1">
                    <a:lumMod val="20000"/>
                    <a:lumOff val="80000"/>
                  </a:schemeClr>
                </a:solidFill>
                <a:effectLst>
                  <a:outerShdw blurRad="50800" dist="40000" dir="5400000" algn="tl" rotWithShape="0">
                    <a:srgbClr val="000000">
                      <a:shade val="5000"/>
                      <a:satMod val="120000"/>
                      <a:alpha val="33000"/>
                    </a:srgbClr>
                  </a:outerShdw>
                </a:effectLst>
              </a:rPr>
              <a:t>?</a:t>
            </a:r>
            <a:endParaRPr lang="en-US" sz="2800" dirty="0">
              <a:ln w="31550" cmpd="sng">
                <a:solidFill>
                  <a:schemeClr val="tx2">
                    <a:lumMod val="20000"/>
                    <a:lumOff val="80000"/>
                  </a:schemeClr>
                </a:solidFill>
                <a:prstDash val="solid"/>
              </a:ln>
              <a:solidFill>
                <a:schemeClr val="tx1">
                  <a:lumMod val="20000"/>
                  <a:lumOff val="80000"/>
                </a:schemeClr>
              </a:solidFill>
              <a:effectLst>
                <a:reflection blurRad="6350" stA="55000" endA="300" endPos="45500" dir="5400000" sy="-100000" algn="bl" rotWithShape="0"/>
              </a:effectLst>
            </a:endParaRPr>
          </a:p>
        </p:txBody>
      </p:sp>
      <p:sp>
        <p:nvSpPr>
          <p:cNvPr id="27" name="TextBox 26">
            <a:hlinkClick r:id="rId20" tooltip="C# курс - програмиране, уроци, видео, лекции от Наков"/>
          </p:cNvPr>
          <p:cNvSpPr txBox="1"/>
          <p:nvPr/>
        </p:nvSpPr>
        <p:spPr>
          <a:xfrm rot="2086872" flipH="1">
            <a:off x="8330354" y="1359229"/>
            <a:ext cx="444390" cy="584775"/>
          </a:xfrm>
          <a:prstGeom prst="rect">
            <a:avLst/>
          </a:prstGeom>
          <a:noFill/>
        </p:spPr>
        <p:txBody>
          <a:bodyPr wrap="square" rtlCol="0">
            <a:spAutoFit/>
            <a:scene3d>
              <a:camera prst="orthographicFront"/>
              <a:lightRig rig="threePt" dir="t"/>
            </a:scene3d>
            <a:sp3d extrusionH="57150">
              <a:bevelT w="38100" h="38100"/>
            </a:sp3d>
          </a:bodyPr>
          <a:lstStyle/>
          <a:p>
            <a:r>
              <a:rPr lang="en-US" sz="3200" dirty="0" smtClean="0">
                <a:ln>
                  <a:solidFill>
                    <a:schemeClr val="accent1">
                      <a:lumMod val="40000"/>
                      <a:lumOff val="60000"/>
                    </a:schemeClr>
                  </a:solidFill>
                </a:ln>
                <a:solidFill>
                  <a:schemeClr val="accent4">
                    <a:lumMod val="60000"/>
                    <a:lumOff val="40000"/>
                  </a:schemeClr>
                </a:solidFill>
                <a:effectLst>
                  <a:reflection blurRad="6350" stA="55000" endA="300" endPos="45500" dir="5400000" sy="-100000" algn="bl" rotWithShape="0"/>
                </a:effectLst>
              </a:rPr>
              <a:t>?</a:t>
            </a:r>
            <a:endParaRPr lang="en-US" sz="3200" dirty="0">
              <a:ln>
                <a:solidFill>
                  <a:schemeClr val="accent1">
                    <a:lumMod val="40000"/>
                    <a:lumOff val="60000"/>
                  </a:schemeClr>
                </a:solidFill>
              </a:ln>
              <a:solidFill>
                <a:schemeClr val="accent4">
                  <a:lumMod val="60000"/>
                  <a:lumOff val="40000"/>
                </a:schemeClr>
              </a:solidFill>
              <a:effectLst>
                <a:reflection blurRad="6350" stA="55000" endA="300" endPos="45500" dir="5400000" sy="-100000" algn="bl" rotWithShape="0"/>
              </a:effectLst>
            </a:endParaRPr>
          </a:p>
        </p:txBody>
      </p:sp>
      <p:sp>
        <p:nvSpPr>
          <p:cNvPr id="28" name="Rectangle 27"/>
          <p:cNvSpPr/>
          <p:nvPr/>
        </p:nvSpPr>
        <p:spPr>
          <a:xfrm>
            <a:off x="1828800" y="2903716"/>
            <a:ext cx="5486400" cy="1261884"/>
          </a:xfrm>
          <a:prstGeom prst="rect">
            <a:avLst/>
          </a:prstGeom>
        </p:spPr>
        <p:txBody>
          <a:bodyPr wrap="none" lIns="0" tIns="0" rIns="0" bIns="0" anchor="ctr" anchorCtr="0">
            <a:noAutofit/>
            <a:scene3d>
              <a:camera prst="orthographicFront"/>
              <a:lightRig rig="soft" dir="t">
                <a:rot lat="0" lon="0" rev="10800000"/>
              </a:lightRig>
            </a:scene3d>
            <a:sp3d>
              <a:bevelT w="27940" h="12700"/>
              <a:contourClr>
                <a:srgbClr val="DDDDDD"/>
              </a:contourClr>
            </a:sp3d>
          </a:bodyPr>
          <a:lstStyle/>
          <a:p>
            <a:pPr marL="0" lvl="0" indent="0" algn="ctr" eaLnBrk="0" hangingPunct="0">
              <a:lnSpc>
                <a:spcPct val="100000"/>
              </a:lnSpc>
              <a:spcBef>
                <a:spcPts val="0"/>
              </a:spcBef>
              <a:spcAft>
                <a:spcPts val="0"/>
              </a:spcAft>
              <a:buClr>
                <a:schemeClr val="accent5">
                  <a:lumMod val="40000"/>
                  <a:lumOff val="60000"/>
                </a:schemeClr>
              </a:buClr>
              <a:buSzPct val="70000"/>
              <a:buFont typeface="Wingdings 2" pitchFamily="18" charset="2"/>
              <a:buNone/>
            </a:pPr>
            <a:r>
              <a:rPr lang="en-US" sz="7600" b="1" spc="150" noProof="0" dirty="0" smtClean="0">
                <a:ln w="11430"/>
                <a:solidFill>
                  <a:schemeClr val="tx1">
                    <a:lumMod val="40000"/>
                    <a:lumOff val="60000"/>
                  </a:schemeClr>
                </a:solidFill>
                <a:effectLst>
                  <a:outerShdw blurRad="25400" algn="tl" rotWithShape="0">
                    <a:srgbClr val="000000">
                      <a:alpha val="43000"/>
                    </a:srgbClr>
                  </a:outerShdw>
                </a:effectLst>
                <a:latin typeface="+mn-lt"/>
              </a:rPr>
              <a:t>Questions?</a:t>
            </a:r>
            <a:endParaRPr lang="en-US" sz="7600" b="1" spc="150" dirty="0">
              <a:ln w="11430"/>
              <a:solidFill>
                <a:schemeClr val="tx1">
                  <a:lumMod val="40000"/>
                  <a:lumOff val="60000"/>
                </a:schemeClr>
              </a:solidFill>
              <a:effectLst>
                <a:outerShdw blurRad="25400" algn="tl" rotWithShape="0">
                  <a:srgbClr val="000000">
                    <a:alpha val="43000"/>
                  </a:srgbClr>
                </a:outerShdw>
              </a:effectLst>
              <a:latin typeface="+mn-lt"/>
            </a:endParaRPr>
          </a:p>
        </p:txBody>
      </p:sp>
      <p:sp>
        <p:nvSpPr>
          <p:cNvPr id="29" name="Text Placeholder 29"/>
          <p:cNvSpPr>
            <a:spLocks noGrp="1"/>
          </p:cNvSpPr>
          <p:nvPr>
            <p:ph type="body" sz="quarter" idx="10" hasCustomPrompt="1"/>
          </p:nvPr>
        </p:nvSpPr>
        <p:spPr>
          <a:xfrm>
            <a:off x="6807132" y="6400800"/>
            <a:ext cx="2218556" cy="369332"/>
          </a:xfrm>
          <a:prstGeom prst="rect">
            <a:avLst/>
          </a:prstGeom>
        </p:spPr>
        <p:txBody>
          <a:bodyPr wrap="none">
            <a:spAutoFit/>
          </a:bodyPr>
          <a:lstStyle>
            <a:lvl1pPr marL="0" indent="0" algn="r">
              <a:buNone/>
              <a:defRPr sz="1800"/>
            </a:lvl1pPr>
          </a:lstStyle>
          <a:p>
            <a:pPr lvl="0"/>
            <a:r>
              <a:rPr lang="en-US" dirty="0" smtClean="0"/>
              <a:t>Course web site URL</a:t>
            </a:r>
            <a:endParaRPr lang="en-US" dirty="0"/>
          </a:p>
        </p:txBody>
      </p:sp>
      <p:sp>
        <p:nvSpPr>
          <p:cNvPr id="10" name="TextBox 9">
            <a:hlinkClick r:id="rId3" tooltip="Курсове и уроци по програмиране, уеб дизайн, разработка на софтуер и информационни технологии - лекции, видео уроци, обучения - безплатно"/>
          </p:cNvPr>
          <p:cNvSpPr txBox="1"/>
          <p:nvPr/>
        </p:nvSpPr>
        <p:spPr>
          <a:xfrm rot="2456848" flipH="1">
            <a:off x="968763" y="4970087"/>
            <a:ext cx="859648" cy="1569660"/>
          </a:xfrm>
          <a:prstGeom prst="rect">
            <a:avLst/>
          </a:prstGeom>
          <a:noFill/>
        </p:spPr>
        <p:txBody>
          <a:bodyPr wrap="square" rtlCol="0">
            <a:spAutoFit/>
            <a:scene3d>
              <a:camera prst="orthographicFront"/>
              <a:lightRig rig="threePt" dir="t"/>
            </a:scene3d>
            <a:sp3d extrusionH="57150">
              <a:bevelT w="38100" h="38100"/>
            </a:sp3d>
          </a:bodyPr>
          <a:lstStyle/>
          <a:p>
            <a:pPr>
              <a:lnSpc>
                <a:spcPct val="80000"/>
              </a:lnSpc>
            </a:pPr>
            <a:r>
              <a:rPr lang="en-US" sz="12000" b="1" dirty="0" smtClean="0">
                <a:solidFill>
                  <a:srgbClr val="FFBF8B"/>
                </a:solidFill>
                <a:effectLst>
                  <a:reflection blurRad="6350" stA="55000" endA="300" endPos="45500" dir="5400000" sy="-100000" algn="bl" rotWithShape="0"/>
                </a:effectLst>
                <a:latin typeface="Cambria" pitchFamily="18" charset="0"/>
              </a:rPr>
              <a:t>?</a:t>
            </a:r>
            <a:endParaRPr lang="en-US" sz="12000" b="1" dirty="0">
              <a:solidFill>
                <a:srgbClr val="FFBF8B"/>
              </a:solidFill>
              <a:effectLst>
                <a:reflection blurRad="6350" stA="55000" endA="300" endPos="45500" dir="5400000" sy="-100000" algn="bl" rotWithShape="0"/>
              </a:effectLst>
              <a:latin typeface="Cambria" pitchFamily="18" charset="0"/>
            </a:endParaRPr>
          </a:p>
        </p:txBody>
      </p:sp>
    </p:spTree>
    <p:extLst>
      <p:ext uri="{BB962C8B-B14F-4D97-AF65-F5344CB8AC3E}">
        <p14:creationId xmlns:p14="http://schemas.microsoft.com/office/powerpoint/2010/main" xmlns="" val="3053128599"/>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cSld name="1_Questions Slide">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1828800" y="152400"/>
            <a:ext cx="7086600" cy="914400"/>
          </a:xfrm>
          <a:prstGeom prst="rect">
            <a:avLst/>
          </a:prstGeom>
        </p:spPr>
        <p:txBody>
          <a:bodyPr anchor="ctr" anchorCtr="0">
            <a:noAutofit/>
          </a:bodyPr>
          <a:lstStyle>
            <a:lvl1pPr algn="r" rtl="0" eaLnBrk="0" fontAlgn="base" hangingPunct="0">
              <a:lnSpc>
                <a:spcPts val="4000"/>
              </a:lnSpc>
              <a:spcBef>
                <a:spcPct val="0"/>
              </a:spcBef>
              <a:spcAft>
                <a:spcPct val="0"/>
              </a:spcAft>
              <a:defRPr lang="en-US" sz="4000" b="1" kern="1200" baseline="0" dirty="0">
                <a:ln w="500">
                  <a:noFill/>
                </a:ln>
                <a:solidFill>
                  <a:schemeClr val="tx2"/>
                </a:solidFill>
                <a:effectLst>
                  <a:outerShdw blurRad="38100" dist="38100" dir="2700000" algn="tl">
                    <a:srgbClr val="000000">
                      <a:alpha val="43137"/>
                    </a:srgbClr>
                  </a:outerShdw>
                  <a:reflection blurRad="12700" stA="20000" endPos="50000" dist="12700" dir="5400000" sy="-100000" algn="bl" rotWithShape="0"/>
                </a:effectLst>
                <a:latin typeface="+mj-lt"/>
                <a:ea typeface="+mj-ea"/>
                <a:cs typeface="+mj-cs"/>
              </a:defRPr>
            </a:lvl1pPr>
          </a:lstStyle>
          <a:p>
            <a:r>
              <a:rPr lang="en-US" dirty="0" smtClean="0"/>
              <a:t>Presentation Title</a:t>
            </a:r>
            <a:endParaRPr lang="en-US" dirty="0"/>
          </a:p>
        </p:txBody>
      </p:sp>
      <p:sp>
        <p:nvSpPr>
          <p:cNvPr id="10" name="TextBox 9"/>
          <p:cNvSpPr txBox="1"/>
          <p:nvPr/>
        </p:nvSpPr>
        <p:spPr>
          <a:xfrm>
            <a:off x="1295400" y="2438402"/>
            <a:ext cx="6400800" cy="2097345"/>
          </a:xfrm>
          <a:prstGeom prst="rect">
            <a:avLst/>
          </a:prstGeom>
        </p:spPr>
        <p:txBody>
          <a:bodyPr anchor="ctr" anchorCtr="0"/>
          <a:lstStyle/>
          <a:p>
            <a:pPr marL="319088" marR="0" lvl="0" indent="-319088" algn="ctr" defTabSz="914400" rtl="0" eaLnBrk="0" fontAlgn="base" latinLnBrk="0" hangingPunct="0">
              <a:lnSpc>
                <a:spcPct val="100000"/>
              </a:lnSpc>
              <a:spcBef>
                <a:spcPct val="20000"/>
              </a:spcBef>
              <a:spcAft>
                <a:spcPct val="0"/>
              </a:spcAft>
              <a:buClr>
                <a:schemeClr val="accent5">
                  <a:lumMod val="40000"/>
                  <a:lumOff val="60000"/>
                </a:schemeClr>
              </a:buClr>
              <a:buSzPct val="70000"/>
              <a:buFont typeface="Wingdings 2" pitchFamily="18" charset="2"/>
              <a:buNone/>
              <a:tabLst/>
              <a:defRPr/>
            </a:pPr>
            <a:r>
              <a:rPr lang="en-US" sz="8000" b="1" kern="1200" dirty="0" smtClean="0">
                <a:solidFill>
                  <a:srgbClr val="E8FFC8"/>
                </a:solidFill>
                <a:effectLst>
                  <a:outerShdw blurRad="38100" dist="38100" dir="2700000" algn="tl">
                    <a:srgbClr val="000000">
                      <a:alpha val="43137"/>
                    </a:srgbClr>
                  </a:outerShdw>
                </a:effectLst>
                <a:latin typeface="+mn-lt"/>
                <a:ea typeface="+mn-ea"/>
                <a:cs typeface="+mn-cs"/>
              </a:rPr>
              <a:t>Questions?</a:t>
            </a:r>
          </a:p>
        </p:txBody>
      </p:sp>
    </p:spTree>
    <p:extLst>
      <p:ext uri="{BB962C8B-B14F-4D97-AF65-F5344CB8AC3E}">
        <p14:creationId xmlns:p14="http://schemas.microsoft.com/office/powerpoint/2010/main" xmlns="" val="49767941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Presentation Title Slide">
    <p:spTree>
      <p:nvGrpSpPr>
        <p:cNvPr id="1" name=""/>
        <p:cNvGrpSpPr/>
        <p:nvPr/>
      </p:nvGrpSpPr>
      <p:grpSpPr>
        <a:xfrm>
          <a:off x="0" y="0"/>
          <a:ext cx="0" cy="0"/>
          <a:chOff x="0" y="0"/>
          <a:chExt cx="0" cy="0"/>
        </a:xfrm>
      </p:grpSpPr>
      <p:sp>
        <p:nvSpPr>
          <p:cNvPr id="6" name="Title 8"/>
          <p:cNvSpPr>
            <a:spLocks noGrp="1"/>
          </p:cNvSpPr>
          <p:nvPr>
            <p:ph type="ctrTitle" hasCustomPrompt="1"/>
          </p:nvPr>
        </p:nvSpPr>
        <p:spPr>
          <a:xfrm>
            <a:off x="457200" y="1524000"/>
            <a:ext cx="8229600" cy="1524000"/>
          </a:xfrm>
          <a:prstGeom prst="rect">
            <a:avLst/>
          </a:prstGeom>
        </p:spPr>
        <p:txBody>
          <a:bodyPr tIns="0" bIns="0" anchor="b" anchorCtr="0"/>
          <a:lstStyle>
            <a:lvl1pPr algn="r">
              <a:lnSpc>
                <a:spcPts val="5400"/>
              </a:lnSpc>
              <a:defRPr sz="5400" cap="none" baseline="0">
                <a:solidFill>
                  <a:srgbClr val="D4FF5B"/>
                </a:solidFill>
                <a:effectLst>
                  <a:outerShdw blurRad="30000" dist="30000" dir="2700000" algn="tl" rotWithShape="0">
                    <a:schemeClr val="bg2">
                      <a:shade val="45000"/>
                      <a:satMod val="150000"/>
                      <a:alpha val="90000"/>
                    </a:schemeClr>
                  </a:outerShdw>
                  <a:reflection blurRad="12000" stA="20000" endPos="50000" dist="12700" dir="5400000" sy="-100000" algn="bl" rotWithShape="0"/>
                </a:effectLst>
              </a:defRPr>
            </a:lvl1pPr>
          </a:lstStyle>
          <a:p>
            <a:r>
              <a:rPr lang="en-US" dirty="0" smtClean="0"/>
              <a:t>Presentation Title</a:t>
            </a:r>
            <a:endParaRPr lang="en-US" dirty="0"/>
          </a:p>
        </p:txBody>
      </p:sp>
      <p:sp>
        <p:nvSpPr>
          <p:cNvPr id="7" name="Subtitle 16"/>
          <p:cNvSpPr>
            <a:spLocks noGrp="1"/>
          </p:cNvSpPr>
          <p:nvPr>
            <p:ph type="subTitle" idx="1" hasCustomPrompt="1"/>
          </p:nvPr>
        </p:nvSpPr>
        <p:spPr>
          <a:xfrm>
            <a:off x="457200" y="3240880"/>
            <a:ext cx="8229600" cy="569120"/>
          </a:xfrm>
          <a:prstGeom prst="rect">
            <a:avLst/>
          </a:prstGeom>
        </p:spPr>
        <p:txBody>
          <a:bodyPr lIns="90000" tIns="0" rIns="90000" bIns="0" anchor="ctr" anchorCtr="0"/>
          <a:lstStyle>
            <a:lvl1pPr marL="0" indent="0" algn="r">
              <a:buNone/>
              <a:defRPr sz="2800">
                <a:solidFill>
                  <a:srgbClr val="FAF8C8"/>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dirty="0" smtClean="0"/>
              <a:t>Presentation Subtitle</a:t>
            </a:r>
            <a:endParaRPr lang="en-US" dirty="0"/>
          </a:p>
        </p:txBody>
      </p:sp>
      <p:cxnSp>
        <p:nvCxnSpPr>
          <p:cNvPr id="11" name="Straight Connector 10"/>
          <p:cNvCxnSpPr/>
          <p:nvPr userDrawn="1"/>
        </p:nvCxnSpPr>
        <p:spPr>
          <a:xfrm>
            <a:off x="2667000" y="4114800"/>
            <a:ext cx="6248400" cy="0"/>
          </a:xfrm>
          <a:prstGeom prst="line">
            <a:avLst/>
          </a:prstGeom>
          <a:ln w="38100" cap="rnd">
            <a:solidFill>
              <a:schemeClr val="accent5">
                <a:lumMod val="20000"/>
                <a:lumOff val="80000"/>
                <a:alpha val="50000"/>
              </a:schemeClr>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4" name="Text Placeholder 13"/>
          <p:cNvSpPr>
            <a:spLocks noGrp="1"/>
          </p:cNvSpPr>
          <p:nvPr>
            <p:ph type="body" sz="quarter" idx="10" hasCustomPrompt="1"/>
          </p:nvPr>
        </p:nvSpPr>
        <p:spPr>
          <a:xfrm>
            <a:off x="457200" y="5224046"/>
            <a:ext cx="3352800" cy="533400"/>
          </a:xfrm>
          <a:prstGeom prst="rect">
            <a:avLst/>
          </a:prstGeom>
          <a:noFill/>
        </p:spPr>
        <p:txBody>
          <a:bodyPr wrap="square" rtlCol="0">
            <a:spAutoFit/>
          </a:bodyPr>
          <a:lstStyle>
            <a:lvl1pPr algn="l" rtl="0" fontAlgn="base">
              <a:spcBef>
                <a:spcPct val="0"/>
              </a:spcBef>
              <a:spcAft>
                <a:spcPct val="0"/>
              </a:spcAft>
              <a:buNone/>
              <a:defRPr lang="en-US" sz="2800" b="1" kern="1200" dirty="0" smtClean="0">
                <a:solidFill>
                  <a:srgbClr val="DEFF9B"/>
                </a:solidFill>
                <a:effectLst>
                  <a:outerShdw blurRad="38100" dist="38100" dir="2700000" algn="tl">
                    <a:srgbClr val="000000">
                      <a:alpha val="43137"/>
                    </a:srgbClr>
                  </a:outerShdw>
                </a:effectLst>
                <a:latin typeface="Corbel" pitchFamily="34" charset="0"/>
                <a:ea typeface="+mn-ea"/>
                <a:cs typeface="+mn-cs"/>
              </a:defRPr>
            </a:lvl1pPr>
          </a:lstStyle>
          <a:p>
            <a:pPr lvl="0"/>
            <a:r>
              <a:rPr lang="en-US" dirty="0" smtClean="0"/>
              <a:t>Author Name</a:t>
            </a:r>
            <a:endParaRPr lang="en-US" dirty="0"/>
          </a:p>
        </p:txBody>
      </p:sp>
      <p:sp>
        <p:nvSpPr>
          <p:cNvPr id="15" name="Text Placeholder 13"/>
          <p:cNvSpPr>
            <a:spLocks noGrp="1"/>
          </p:cNvSpPr>
          <p:nvPr>
            <p:ph type="body" sz="quarter" idx="11" hasCustomPrompt="1"/>
          </p:nvPr>
        </p:nvSpPr>
        <p:spPr>
          <a:xfrm>
            <a:off x="457200" y="5757446"/>
            <a:ext cx="2090957" cy="369332"/>
          </a:xfrm>
          <a:prstGeom prst="rect">
            <a:avLst/>
          </a:prstGeom>
          <a:noFill/>
        </p:spPr>
        <p:txBody>
          <a:bodyPr wrap="none" rtlCol="0">
            <a:spAutoFit/>
          </a:bodyPr>
          <a:lstStyle>
            <a:lvl1pPr algn="l" rtl="0" fontAlgn="base">
              <a:spcBef>
                <a:spcPct val="0"/>
              </a:spcBef>
              <a:spcAft>
                <a:spcPct val="0"/>
              </a:spcAft>
              <a:buNone/>
              <a:defRPr lang="en-US" sz="1800" b="1" kern="1200" dirty="0" smtClean="0">
                <a:solidFill>
                  <a:srgbClr val="0EFE58"/>
                </a:solidFill>
                <a:effectLst>
                  <a:outerShdw blurRad="38100" dist="38100" dir="2700000" algn="tl">
                    <a:srgbClr val="000000">
                      <a:alpha val="43137"/>
                    </a:srgbClr>
                  </a:outerShdw>
                </a:effectLst>
                <a:latin typeface="Corbel" pitchFamily="34" charset="0"/>
                <a:ea typeface="+mn-ea"/>
                <a:cs typeface="+mn-cs"/>
              </a:defRPr>
            </a:lvl1pPr>
          </a:lstStyle>
          <a:p>
            <a:pPr algn="l"/>
            <a:r>
              <a:rPr lang="en-US" sz="1800" b="1" dirty="0" smtClean="0">
                <a:solidFill>
                  <a:srgbClr val="0EFE58"/>
                </a:solidFill>
                <a:effectLst>
                  <a:outerShdw blurRad="38100" dist="38100" dir="2700000" algn="tl">
                    <a:srgbClr val="000000">
                      <a:alpha val="43137"/>
                    </a:srgbClr>
                  </a:outerShdw>
                </a:effectLst>
              </a:rPr>
              <a:t>Telerik Corporation</a:t>
            </a:r>
            <a:endParaRPr lang="en-US" sz="1800" b="1" dirty="0">
              <a:solidFill>
                <a:srgbClr val="0EFE58"/>
              </a:solidFill>
              <a:effectLst>
                <a:outerShdw blurRad="38100" dist="38100" dir="2700000" algn="tl">
                  <a:srgbClr val="000000">
                    <a:alpha val="43137"/>
                  </a:srgbClr>
                </a:outerShdw>
              </a:effectLst>
            </a:endParaRPr>
          </a:p>
        </p:txBody>
      </p:sp>
      <p:sp>
        <p:nvSpPr>
          <p:cNvPr id="16" name="Text Placeholder 13"/>
          <p:cNvSpPr>
            <a:spLocks noGrp="1"/>
          </p:cNvSpPr>
          <p:nvPr>
            <p:ph type="body" sz="quarter" idx="12" hasCustomPrompt="1"/>
          </p:nvPr>
        </p:nvSpPr>
        <p:spPr>
          <a:xfrm>
            <a:off x="457200" y="6062246"/>
            <a:ext cx="1707903" cy="338554"/>
          </a:xfrm>
          <a:prstGeom prst="rect">
            <a:avLst/>
          </a:prstGeom>
          <a:noFill/>
        </p:spPr>
        <p:txBody>
          <a:bodyPr wrap="square" rtlCol="0">
            <a:spAutoFit/>
          </a:bodyPr>
          <a:lstStyle>
            <a:lvl1pPr algn="l" rtl="0" fontAlgn="base">
              <a:spcBef>
                <a:spcPct val="0"/>
              </a:spcBef>
              <a:spcAft>
                <a:spcPct val="0"/>
              </a:spcAft>
              <a:buNone/>
              <a:defRPr lang="en-US" sz="1600" b="1" kern="1200" dirty="0" smtClean="0">
                <a:solidFill>
                  <a:srgbClr val="0EFE58"/>
                </a:solidFill>
                <a:effectLst>
                  <a:outerShdw blurRad="38100" dist="38100" dir="2700000" algn="tl">
                    <a:srgbClr val="000000">
                      <a:alpha val="43137"/>
                    </a:srgbClr>
                  </a:outerShdw>
                </a:effectLst>
                <a:latin typeface="Corbel" pitchFamily="34" charset="0"/>
                <a:ea typeface="+mn-ea"/>
                <a:cs typeface="+mn-cs"/>
              </a:defRPr>
            </a:lvl1pPr>
          </a:lstStyle>
          <a:p>
            <a:pPr algn="l"/>
            <a:r>
              <a:rPr lang="en-US" sz="1600" b="1" dirty="0" smtClean="0">
                <a:solidFill>
                  <a:schemeClr val="tx1">
                    <a:lumMod val="50000"/>
                  </a:schemeClr>
                </a:solidFill>
                <a:effectLst>
                  <a:outerShdw blurRad="38100" dist="38100" dir="2700000" algn="tl">
                    <a:srgbClr val="000000">
                      <a:alpha val="43137"/>
                    </a:srgbClr>
                  </a:outerShdw>
                </a:effectLst>
                <a:hlinkClick r:id="rId2"/>
              </a:rPr>
              <a:t>www.telerik.com</a:t>
            </a:r>
            <a:endParaRPr lang="en-US" sz="1600" b="1" dirty="0">
              <a:solidFill>
                <a:schemeClr val="tx1">
                  <a:lumMod val="5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xmlns="" val="2269442081"/>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13"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3.png"/><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9">
            <a:extLst>
              <a:ext uri="{28A0092B-C50C-407E-A947-70E740481C1C}">
                <a14:useLocalDpi xmlns:a14="http://schemas.microsoft.com/office/drawing/2010/main" xmlns=""/>
              </a:ext>
            </a:extLst>
          </a:blip>
          <a:srcRect/>
          <a:stretch>
            <a:fillRect/>
          </a:stretch>
        </p:blipFill>
        <p:spPr bwMode="auto">
          <a:xfrm>
            <a:off x="1" y="0"/>
            <a:ext cx="9143999" cy="6858000"/>
          </a:xfrm>
          <a:prstGeom prst="rect">
            <a:avLst/>
          </a:prstGeom>
          <a:noFill/>
          <a:extLst>
            <a:ext uri="{909E8E84-426E-40DD-AFC4-6F175D3DCCD1}">
              <a14:hiddenFill xmlns:a14="http://schemas.microsoft.com/office/drawing/2010/main" xmlns="">
                <a:solidFill>
                  <a:srgbClr val="FFFFFF"/>
                </a:solidFill>
              </a14:hiddenFill>
            </a:ext>
          </a:extLst>
        </p:spPr>
      </p:pic>
      <p:pic>
        <p:nvPicPr>
          <p:cNvPr id="32" name="Picture 3"/>
          <p:cNvPicPr>
            <a:picLocks noChangeAspect="1" noChangeArrowheads="1"/>
          </p:cNvPicPr>
          <p:nvPr/>
        </p:nvPicPr>
        <p:blipFill>
          <a:blip r:embed="rId10" cstate="email">
            <a:extLst>
              <a:ext uri="{28A0092B-C50C-407E-A947-70E740481C1C}">
                <a14:useLocalDpi xmlns:a14="http://schemas.microsoft.com/office/drawing/2010/main" xmlns=""/>
              </a:ext>
            </a:extLst>
          </a:blip>
          <a:srcRect/>
          <a:stretch>
            <a:fillRect/>
          </a:stretch>
        </p:blipFill>
        <p:spPr bwMode="auto">
          <a:xfrm>
            <a:off x="0" y="63502"/>
            <a:ext cx="9144000" cy="59070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29" name="Picture 2"/>
          <p:cNvPicPr>
            <a:picLocks noChangeAspect="1" noChangeArrowheads="1"/>
          </p:cNvPicPr>
          <p:nvPr/>
        </p:nvPicPr>
        <p:blipFill>
          <a:blip r:embed="rId11" cstate="email">
            <a:extLst>
              <a:ext uri="{28A0092B-C50C-407E-A947-70E740481C1C}">
                <a14:useLocalDpi xmlns:a14="http://schemas.microsoft.com/office/drawing/2010/main" xmlns=""/>
              </a:ext>
            </a:extLst>
          </a:blip>
          <a:srcRect/>
          <a:stretch>
            <a:fillRect/>
          </a:stretch>
        </p:blipFill>
        <p:spPr bwMode="auto">
          <a:xfrm>
            <a:off x="0" y="247652"/>
            <a:ext cx="9144000" cy="483393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6146" name="Picture 2"/>
          <p:cNvPicPr>
            <a:picLocks noChangeAspect="1" noChangeArrowheads="1"/>
          </p:cNvPicPr>
          <p:nvPr/>
        </p:nvPicPr>
        <p:blipFill>
          <a:blip r:embed="rId12">
            <a:extLst>
              <a:ext uri="{BEBA8EAE-BF5A-486C-A8C5-ECC9F3942E4B}">
                <a14:imgProps xmlns:a14="http://schemas.microsoft.com/office/drawing/2010/main" xmlns="">
                  <a14:imgLayer r:embed="rId13">
                    <a14:imgEffect>
                      <a14:brightnessContrast bright="20000"/>
                    </a14:imgEffect>
                  </a14:imgLayer>
                </a14:imgProps>
              </a:ext>
              <a:ext uri="{28A0092B-C50C-407E-A947-70E740481C1C}">
                <a14:useLocalDpi xmlns:a14="http://schemas.microsoft.com/office/drawing/2010/main" xmlns=""/>
              </a:ext>
            </a:extLst>
          </a:blip>
          <a:stretch>
            <a:fillRect/>
          </a:stretch>
        </p:blipFill>
        <p:spPr bwMode="auto">
          <a:xfrm>
            <a:off x="152400" y="228602"/>
            <a:ext cx="1714500" cy="428625"/>
          </a:xfrm>
          <a:prstGeom prst="rect">
            <a:avLst/>
          </a:prstGeom>
          <a:noFill/>
          <a:effectLst>
            <a:outerShdw blurRad="127000" sx="101000" sy="101000" algn="ctr" rotWithShape="0">
              <a:schemeClr val="tx1">
                <a:lumMod val="20000"/>
                <a:lumOff val="80000"/>
                <a:alpha val="75000"/>
              </a:schemeClr>
            </a:outerShdw>
          </a:effectLst>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95140869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iming>
    <p:tnLst>
      <p:par>
        <p:cTn id="1" dur="indefinite" restart="never" nodeType="tmRoot"/>
      </p:par>
    </p:tnLst>
  </p:timing>
  <p:txStyles>
    <p:titleStyle>
      <a:lvl1pPr algn="r" rtl="0" eaLnBrk="1" fontAlgn="base" hangingPunct="1">
        <a:lnSpc>
          <a:spcPts val="4400"/>
        </a:lnSpc>
        <a:spcBef>
          <a:spcPct val="0"/>
        </a:spcBef>
        <a:spcAft>
          <a:spcPct val="0"/>
        </a:spcAft>
        <a:defRPr sz="4400" b="1" kern="1200" baseline="0">
          <a:ln w="500">
            <a:noFill/>
          </a:ln>
          <a:solidFill>
            <a:schemeClr val="tx2"/>
          </a:solidFill>
          <a:effectLst>
            <a:outerShdw blurRad="38100" dist="38100" dir="2700000" algn="tl">
              <a:srgbClr val="000000">
                <a:alpha val="43137"/>
              </a:srgbClr>
            </a:outerShdw>
            <a:reflection blurRad="6350" stA="55000" endA="300" endPos="45500" dir="5400000" sy="-100000" algn="bl" rotWithShape="0"/>
          </a:effectLst>
          <a:latin typeface="+mj-lt"/>
          <a:ea typeface="+mj-ea"/>
          <a:cs typeface="+mj-cs"/>
        </a:defRPr>
      </a:lvl1pPr>
      <a:lvl2pPr algn="r" rtl="0" eaLnBrk="1" fontAlgn="base" hangingPunct="1">
        <a:spcBef>
          <a:spcPct val="0"/>
        </a:spcBef>
        <a:spcAft>
          <a:spcPct val="0"/>
        </a:spcAft>
        <a:defRPr sz="3000" b="1">
          <a:solidFill>
            <a:schemeClr val="tx2"/>
          </a:solidFill>
          <a:latin typeface="Corbel" pitchFamily="34" charset="0"/>
        </a:defRPr>
      </a:lvl2pPr>
      <a:lvl3pPr algn="r" rtl="0" eaLnBrk="1" fontAlgn="base" hangingPunct="1">
        <a:spcBef>
          <a:spcPct val="0"/>
        </a:spcBef>
        <a:spcAft>
          <a:spcPct val="0"/>
        </a:spcAft>
        <a:defRPr sz="3000" b="1">
          <a:solidFill>
            <a:schemeClr val="tx2"/>
          </a:solidFill>
          <a:latin typeface="Corbel" pitchFamily="34" charset="0"/>
        </a:defRPr>
      </a:lvl3pPr>
      <a:lvl4pPr algn="r" rtl="0" eaLnBrk="1" fontAlgn="base" hangingPunct="1">
        <a:spcBef>
          <a:spcPct val="0"/>
        </a:spcBef>
        <a:spcAft>
          <a:spcPct val="0"/>
        </a:spcAft>
        <a:defRPr sz="3000" b="1">
          <a:solidFill>
            <a:schemeClr val="tx2"/>
          </a:solidFill>
          <a:latin typeface="Corbel" pitchFamily="34" charset="0"/>
        </a:defRPr>
      </a:lvl4pPr>
      <a:lvl5pPr algn="r" rtl="0" eaLnBrk="1" fontAlgn="base" hangingPunct="1">
        <a:spcBef>
          <a:spcPct val="0"/>
        </a:spcBef>
        <a:spcAft>
          <a:spcPct val="0"/>
        </a:spcAft>
        <a:defRPr sz="3000" b="1">
          <a:solidFill>
            <a:schemeClr val="tx2"/>
          </a:solidFill>
          <a:latin typeface="Corbel" pitchFamily="34" charset="0"/>
        </a:defRPr>
      </a:lvl5pPr>
      <a:lvl6pPr marL="457200" algn="r" rtl="0" eaLnBrk="1" fontAlgn="base" hangingPunct="1">
        <a:spcBef>
          <a:spcPct val="0"/>
        </a:spcBef>
        <a:spcAft>
          <a:spcPct val="0"/>
        </a:spcAft>
        <a:defRPr sz="3000" b="1">
          <a:solidFill>
            <a:schemeClr val="tx2"/>
          </a:solidFill>
          <a:latin typeface="Corbel" pitchFamily="34" charset="0"/>
        </a:defRPr>
      </a:lvl6pPr>
      <a:lvl7pPr marL="914400" algn="r" rtl="0" eaLnBrk="1" fontAlgn="base" hangingPunct="1">
        <a:spcBef>
          <a:spcPct val="0"/>
        </a:spcBef>
        <a:spcAft>
          <a:spcPct val="0"/>
        </a:spcAft>
        <a:defRPr sz="3000" b="1">
          <a:solidFill>
            <a:schemeClr val="tx2"/>
          </a:solidFill>
          <a:latin typeface="Corbel" pitchFamily="34" charset="0"/>
        </a:defRPr>
      </a:lvl7pPr>
      <a:lvl8pPr marL="1371600" algn="r" rtl="0" eaLnBrk="1" fontAlgn="base" hangingPunct="1">
        <a:spcBef>
          <a:spcPct val="0"/>
        </a:spcBef>
        <a:spcAft>
          <a:spcPct val="0"/>
        </a:spcAft>
        <a:defRPr sz="3000" b="1">
          <a:solidFill>
            <a:schemeClr val="tx2"/>
          </a:solidFill>
          <a:latin typeface="Corbel" pitchFamily="34" charset="0"/>
        </a:defRPr>
      </a:lvl8pPr>
      <a:lvl9pPr marL="1828800" algn="r" rtl="0" eaLnBrk="1" fontAlgn="base" hangingPunct="1">
        <a:spcBef>
          <a:spcPct val="0"/>
        </a:spcBef>
        <a:spcAft>
          <a:spcPct val="0"/>
        </a:spcAft>
        <a:defRPr sz="3000" b="1">
          <a:solidFill>
            <a:schemeClr val="tx2"/>
          </a:solidFill>
          <a:latin typeface="Corbel" pitchFamily="34" charset="0"/>
        </a:defRPr>
      </a:lvl9pPr>
    </p:titleStyle>
    <p:bodyStyle>
      <a:lvl1pPr marL="319088" indent="-319088" algn="l" rtl="0" eaLnBrk="1" fontAlgn="base" hangingPunct="1">
        <a:spcBef>
          <a:spcPct val="20000"/>
        </a:spcBef>
        <a:spcAft>
          <a:spcPct val="0"/>
        </a:spcAft>
        <a:buClr>
          <a:schemeClr val="accent5">
            <a:lumMod val="40000"/>
            <a:lumOff val="60000"/>
          </a:schemeClr>
        </a:buClr>
        <a:buSzPct val="70000"/>
        <a:buFont typeface="Wingdings 2" pitchFamily="18" charset="2"/>
        <a:buChar char=""/>
        <a:defRPr sz="32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1pPr>
      <a:lvl2pPr marL="630238" indent="-273050" algn="l" rtl="0" eaLnBrk="1" fontAlgn="base" hangingPunct="1">
        <a:spcBef>
          <a:spcPct val="20000"/>
        </a:spcBef>
        <a:spcAft>
          <a:spcPct val="0"/>
        </a:spcAft>
        <a:buClr>
          <a:schemeClr val="accent2">
            <a:lumMod val="60000"/>
            <a:lumOff val="40000"/>
          </a:schemeClr>
        </a:buClr>
        <a:buFont typeface="Wingdings 2" pitchFamily="18" charset="2"/>
        <a:buChar char=""/>
        <a:defRPr sz="30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2pPr>
      <a:lvl3pPr marL="922338" indent="-273050" algn="l" rtl="0" eaLnBrk="1" fontAlgn="base" hangingPunct="1">
        <a:spcBef>
          <a:spcPct val="20000"/>
        </a:spcBef>
        <a:spcAft>
          <a:spcPct val="0"/>
        </a:spcAft>
        <a:buClr>
          <a:schemeClr val="tx1">
            <a:lumMod val="50000"/>
          </a:schemeClr>
        </a:buClr>
        <a:buFont typeface="Wingdings 2" pitchFamily="18" charset="2"/>
        <a:buChar char=""/>
        <a:defRPr sz="28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3pPr>
      <a:lvl4pPr marL="1187450" indent="-228600" algn="l" rtl="0" eaLnBrk="1" fontAlgn="base" hangingPunct="1">
        <a:spcBef>
          <a:spcPct val="20000"/>
        </a:spcBef>
        <a:spcAft>
          <a:spcPct val="0"/>
        </a:spcAft>
        <a:buClr>
          <a:srgbClr val="F8BD52"/>
        </a:buClr>
        <a:buFont typeface="Wingdings 2" pitchFamily="18" charset="2"/>
        <a:buChar char=""/>
        <a:defRPr sz="26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4pPr>
      <a:lvl5pPr marL="1425575" indent="-228600" algn="l" rtl="0" eaLnBrk="1" fontAlgn="base" hangingPunct="1">
        <a:spcBef>
          <a:spcPct val="20000"/>
        </a:spcBef>
        <a:spcAft>
          <a:spcPct val="0"/>
        </a:spcAft>
        <a:buClr>
          <a:srgbClr val="46A6BD"/>
        </a:buClr>
        <a:buFont typeface="Wingdings 2" pitchFamily="18" charset="2"/>
        <a:buChar char=""/>
        <a:defRPr sz="24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5pPr>
      <a:lvl6pPr marL="1673352" indent="-228600" algn="l" rtl="0" eaLnBrk="1" latinLnBrk="0" hangingPunct="1">
        <a:spcBef>
          <a:spcPct val="20000"/>
        </a:spcBef>
        <a:buClr>
          <a:schemeClr val="accent6"/>
        </a:buClr>
        <a:buFont typeface="Wingdings 2"/>
        <a:buChar char=""/>
        <a:defRPr sz="1800" kern="1200">
          <a:solidFill>
            <a:schemeClr val="tx1"/>
          </a:solidFill>
          <a:latin typeface="+mn-lt"/>
          <a:ea typeface="+mn-ea"/>
          <a:cs typeface="+mn-cs"/>
        </a:defRPr>
      </a:lvl6pPr>
      <a:lvl7pPr marL="1911096" indent="-228600" algn="l" rtl="0" eaLnBrk="1" latinLnBrk="0" hangingPunct="1">
        <a:spcBef>
          <a:spcPct val="20000"/>
        </a:spcBef>
        <a:buClr>
          <a:schemeClr val="tx2"/>
        </a:buClr>
        <a:buFont typeface="Wingdings 2"/>
        <a:buChar char=""/>
        <a:defRPr sz="1600" kern="1200">
          <a:solidFill>
            <a:schemeClr val="tx1"/>
          </a:solidFill>
          <a:latin typeface="+mn-lt"/>
          <a:ea typeface="+mn-ea"/>
          <a:cs typeface="+mn-cs"/>
        </a:defRPr>
      </a:lvl7pPr>
      <a:lvl8pPr marL="2121408"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8pPr>
      <a:lvl9pPr marL="2322576"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9pPr>
    </p:bodyStyle>
    <p:otherStyle>
      <a:lvl1pPr marL="0" algn="l" rtl="0" eaLnBrk="1" hangingPunct="1">
        <a:defRPr kern="1200">
          <a:solidFill>
            <a:schemeClr val="tx1"/>
          </a:solidFill>
          <a:latin typeface="+mn-lt"/>
          <a:ea typeface="+mn-ea"/>
          <a:cs typeface="+mn-cs"/>
        </a:defRPr>
      </a:lvl1pPr>
      <a:lvl2pPr marL="457200" algn="l" rtl="0" eaLnBrk="1" hangingPunct="1">
        <a:defRPr kern="1200">
          <a:solidFill>
            <a:schemeClr val="tx1"/>
          </a:solidFill>
          <a:latin typeface="+mn-lt"/>
          <a:ea typeface="+mn-ea"/>
          <a:cs typeface="+mn-cs"/>
        </a:defRPr>
      </a:lvl2pPr>
      <a:lvl3pPr marL="914400" algn="l" rtl="0" eaLnBrk="1" hangingPunct="1">
        <a:defRPr kern="1200">
          <a:solidFill>
            <a:schemeClr val="tx1"/>
          </a:solidFill>
          <a:latin typeface="+mn-lt"/>
          <a:ea typeface="+mn-ea"/>
          <a:cs typeface="+mn-cs"/>
        </a:defRPr>
      </a:lvl3pPr>
      <a:lvl4pPr marL="1371600" algn="l" rtl="0" eaLnBrk="1" hangingPunct="1">
        <a:defRPr kern="1200">
          <a:solidFill>
            <a:schemeClr val="tx1"/>
          </a:solidFill>
          <a:latin typeface="+mn-lt"/>
          <a:ea typeface="+mn-ea"/>
          <a:cs typeface="+mn-cs"/>
        </a:defRPr>
      </a:lvl4pPr>
      <a:lvl5pPr marL="1828800" algn="l" rtl="0" eaLnBrk="1" hangingPunct="1">
        <a:defRPr kern="1200">
          <a:solidFill>
            <a:schemeClr val="tx1"/>
          </a:solidFill>
          <a:latin typeface="+mn-lt"/>
          <a:ea typeface="+mn-ea"/>
          <a:cs typeface="+mn-cs"/>
        </a:defRPr>
      </a:lvl5pPr>
      <a:lvl6pPr marL="2286000" algn="l" rtl="0" eaLnBrk="1" hangingPunct="1">
        <a:defRPr kern="1200">
          <a:solidFill>
            <a:schemeClr val="tx1"/>
          </a:solidFill>
          <a:latin typeface="+mn-lt"/>
          <a:ea typeface="+mn-ea"/>
          <a:cs typeface="+mn-cs"/>
        </a:defRPr>
      </a:lvl6pPr>
      <a:lvl7pPr marL="2743200" algn="l" rtl="0" eaLnBrk="1" hangingPunct="1">
        <a:defRPr kern="1200">
          <a:solidFill>
            <a:schemeClr val="tx1"/>
          </a:solidFill>
          <a:latin typeface="+mn-lt"/>
          <a:ea typeface="+mn-ea"/>
          <a:cs typeface="+mn-cs"/>
        </a:defRPr>
      </a:lvl7pPr>
      <a:lvl8pPr marL="3200400" algn="l" rtl="0" eaLnBrk="1" hangingPunct="1">
        <a:defRPr kern="1200">
          <a:solidFill>
            <a:schemeClr val="tx1"/>
          </a:solidFill>
          <a:latin typeface="+mn-lt"/>
          <a:ea typeface="+mn-ea"/>
          <a:cs typeface="+mn-cs"/>
        </a:defRPr>
      </a:lvl8pPr>
      <a:lvl9pPr marL="3657600" algn="l" rtl="0" eaLnBrk="1" hangingPunct="1">
        <a:defRPr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hyperlink" Target="http://academy.telerik.com/student-courses/quality-assurance/qa-and-test-automation"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www.shmarketing.co.uk/" TargetMode="External"/><Relationship Id="rId2" Type="http://schemas.openxmlformats.org/officeDocument/2006/relationships/hyperlink" Target="http://www.webpagesthatsuck.com/worst-website-navigation-of-2011.html" TargetMode="External"/><Relationship Id="rId1" Type="http://schemas.openxmlformats.org/officeDocument/2006/relationships/slideLayout" Target="../slideLayouts/slideLayout2.xml"/><Relationship Id="rId4" Type="http://schemas.openxmlformats.org/officeDocument/2006/relationships/hyperlink" Target="http://www.freizeitparkherne.de/"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 Id="rId5" Type="http://schemas.openxmlformats.org/officeDocument/2006/relationships/image" Target="../media/image40.png"/><Relationship Id="rId4" Type="http://schemas.openxmlformats.org/officeDocument/2006/relationships/image" Target="../media/image39.png"/></Relationships>
</file>

<file path=ppt/slides/_rels/slide3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318656"/>
            <a:ext cx="8229600" cy="1524000"/>
          </a:xfrm>
        </p:spPr>
        <p:txBody>
          <a:bodyPr/>
          <a:lstStyle/>
          <a:p>
            <a:r>
              <a:rPr lang="en-US" dirty="0"/>
              <a:t>Quality Attributes for Domain Testing</a:t>
            </a:r>
            <a:endParaRPr lang="en-US" dirty="0">
              <a:effectLst>
                <a:outerShdw blurRad="38100" dist="38100" dir="2700000" algn="tl">
                  <a:srgbClr val="000000">
                    <a:alpha val="43137"/>
                  </a:srgbClr>
                </a:outerShdw>
                <a:reflection blurRad="12000" stA="20000" endPos="50000" dist="12700" dir="5400000" sy="-100000" algn="bl" rotWithShape="0"/>
              </a:effectLst>
            </a:endParaRPr>
          </a:p>
        </p:txBody>
      </p:sp>
      <p:sp>
        <p:nvSpPr>
          <p:cNvPr id="12" name="Text Placeholder 8"/>
          <p:cNvSpPr>
            <a:spLocks noGrp="1"/>
          </p:cNvSpPr>
          <p:nvPr/>
        </p:nvSpPr>
        <p:spPr>
          <a:xfrm>
            <a:off x="304800" y="4401979"/>
            <a:ext cx="3352800" cy="533400"/>
          </a:xfrm>
          <a:prstGeom prst="rect">
            <a:avLst/>
          </a:prstGeom>
          <a:noFill/>
        </p:spPr>
        <p:txBody>
          <a:bodyPr wrap="square" rtlCol="0">
            <a:spAutoFit/>
          </a:bodyPr>
          <a:lstStyle>
            <a:lvl1pPr marL="319088" indent="-319088" algn="l" rtl="0" eaLnBrk="1" fontAlgn="base" hangingPunct="1">
              <a:spcBef>
                <a:spcPct val="0"/>
              </a:spcBef>
              <a:spcAft>
                <a:spcPct val="0"/>
              </a:spcAft>
              <a:buClr>
                <a:schemeClr val="accent5">
                  <a:lumMod val="40000"/>
                  <a:lumOff val="60000"/>
                </a:schemeClr>
              </a:buClr>
              <a:buSzPct val="70000"/>
              <a:buFont typeface="Wingdings 2" pitchFamily="18" charset="2"/>
              <a:buNone/>
              <a:defRPr lang="en-US" sz="2800" b="1" kern="1200" dirty="0" smtClean="0">
                <a:solidFill>
                  <a:srgbClr val="DEFF9B"/>
                </a:solidFill>
                <a:effectLst>
                  <a:outerShdw blurRad="38100" dist="38100" dir="2700000" algn="tl">
                    <a:srgbClr val="000000">
                      <a:alpha val="43137"/>
                    </a:srgbClr>
                  </a:outerShdw>
                </a:effectLst>
                <a:latin typeface="Corbel" pitchFamily="34" charset="0"/>
                <a:ea typeface="+mn-ea"/>
                <a:cs typeface="+mn-cs"/>
              </a:defRPr>
            </a:lvl1pPr>
            <a:lvl2pPr marL="630238" indent="-273050" algn="l" rtl="0" eaLnBrk="1" fontAlgn="base" hangingPunct="1">
              <a:spcBef>
                <a:spcPct val="20000"/>
              </a:spcBef>
              <a:spcAft>
                <a:spcPct val="0"/>
              </a:spcAft>
              <a:buClr>
                <a:schemeClr val="accent2">
                  <a:lumMod val="60000"/>
                  <a:lumOff val="40000"/>
                </a:schemeClr>
              </a:buClr>
              <a:buFont typeface="Wingdings 2" pitchFamily="18" charset="2"/>
              <a:buChar char=""/>
              <a:defRPr sz="30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2pPr>
            <a:lvl3pPr marL="922338" indent="-273050" algn="l" rtl="0" eaLnBrk="1" fontAlgn="base" hangingPunct="1">
              <a:spcBef>
                <a:spcPct val="20000"/>
              </a:spcBef>
              <a:spcAft>
                <a:spcPct val="0"/>
              </a:spcAft>
              <a:buClr>
                <a:schemeClr val="tx1">
                  <a:lumMod val="50000"/>
                </a:schemeClr>
              </a:buClr>
              <a:buFont typeface="Wingdings 2" pitchFamily="18" charset="2"/>
              <a:buChar char=""/>
              <a:defRPr sz="28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3pPr>
            <a:lvl4pPr marL="1187450" indent="-228600" algn="l" rtl="0" eaLnBrk="1" fontAlgn="base" hangingPunct="1">
              <a:spcBef>
                <a:spcPct val="20000"/>
              </a:spcBef>
              <a:spcAft>
                <a:spcPct val="0"/>
              </a:spcAft>
              <a:buClr>
                <a:srgbClr val="F8BD52"/>
              </a:buClr>
              <a:buFont typeface="Wingdings 2" pitchFamily="18" charset="2"/>
              <a:buChar char=""/>
              <a:defRPr sz="26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4pPr>
            <a:lvl5pPr marL="1425575" indent="-228600" algn="l" rtl="0" eaLnBrk="1" fontAlgn="base" hangingPunct="1">
              <a:spcBef>
                <a:spcPct val="20000"/>
              </a:spcBef>
              <a:spcAft>
                <a:spcPct val="0"/>
              </a:spcAft>
              <a:buClr>
                <a:srgbClr val="46A6BD"/>
              </a:buClr>
              <a:buFont typeface="Wingdings 2" pitchFamily="18" charset="2"/>
              <a:buChar char=""/>
              <a:defRPr sz="24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5pPr>
            <a:lvl6pPr marL="1673352" indent="-228600" algn="l" rtl="0" eaLnBrk="1" latinLnBrk="0" hangingPunct="1">
              <a:spcBef>
                <a:spcPct val="20000"/>
              </a:spcBef>
              <a:buClr>
                <a:schemeClr val="accent6"/>
              </a:buClr>
              <a:buFont typeface="Wingdings 2"/>
              <a:buChar char=""/>
              <a:defRPr sz="1800" kern="1200">
                <a:solidFill>
                  <a:schemeClr val="tx1"/>
                </a:solidFill>
                <a:latin typeface="+mn-lt"/>
                <a:ea typeface="+mn-ea"/>
                <a:cs typeface="+mn-cs"/>
              </a:defRPr>
            </a:lvl6pPr>
            <a:lvl7pPr marL="1911096" indent="-228600" algn="l" rtl="0" eaLnBrk="1" latinLnBrk="0" hangingPunct="1">
              <a:spcBef>
                <a:spcPct val="20000"/>
              </a:spcBef>
              <a:buClr>
                <a:schemeClr val="tx2"/>
              </a:buClr>
              <a:buFont typeface="Wingdings 2"/>
              <a:buChar char=""/>
              <a:defRPr sz="1600" kern="1200">
                <a:solidFill>
                  <a:schemeClr val="tx1"/>
                </a:solidFill>
                <a:latin typeface="+mn-lt"/>
                <a:ea typeface="+mn-ea"/>
                <a:cs typeface="+mn-cs"/>
              </a:defRPr>
            </a:lvl7pPr>
            <a:lvl8pPr marL="2121408"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8pPr>
            <a:lvl9pPr marL="2322576"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9pPr>
          </a:lstStyle>
          <a:p>
            <a:r>
              <a:rPr lang="en-US" dirty="0"/>
              <a:t>Snejina Lazarova</a:t>
            </a:r>
          </a:p>
        </p:txBody>
      </p:sp>
      <p:sp>
        <p:nvSpPr>
          <p:cNvPr id="13" name="Text Placeholder 11"/>
          <p:cNvSpPr>
            <a:spLocks noGrp="1"/>
          </p:cNvSpPr>
          <p:nvPr/>
        </p:nvSpPr>
        <p:spPr>
          <a:xfrm>
            <a:off x="317500" y="4859179"/>
            <a:ext cx="4559300" cy="446276"/>
          </a:xfrm>
          <a:prstGeom prst="rect">
            <a:avLst/>
          </a:prstGeom>
          <a:noFill/>
        </p:spPr>
        <p:txBody>
          <a:bodyPr wrap="square" rtlCol="0">
            <a:spAutoFit/>
          </a:bodyPr>
          <a:lstStyle>
            <a:lvl1pPr marL="319088" indent="-319088" algn="l" rtl="0" eaLnBrk="1" fontAlgn="base" hangingPunct="1">
              <a:spcBef>
                <a:spcPct val="0"/>
              </a:spcBef>
              <a:spcAft>
                <a:spcPct val="0"/>
              </a:spcAft>
              <a:buClr>
                <a:schemeClr val="accent5">
                  <a:lumMod val="40000"/>
                  <a:lumOff val="60000"/>
                </a:schemeClr>
              </a:buClr>
              <a:buSzPct val="70000"/>
              <a:buFont typeface="Wingdings 2" pitchFamily="18" charset="2"/>
              <a:buNone/>
              <a:defRPr lang="en-US" sz="2300" b="1" kern="1200" dirty="0" smtClean="0">
                <a:solidFill>
                  <a:schemeClr val="tx2">
                    <a:lumMod val="50000"/>
                  </a:schemeClr>
                </a:solidFill>
                <a:effectLst>
                  <a:outerShdw blurRad="38100" dist="38100" dir="2700000" algn="tl">
                    <a:srgbClr val="000000">
                      <a:alpha val="43137"/>
                    </a:srgbClr>
                  </a:outerShdw>
                </a:effectLst>
                <a:latin typeface="Corbel" pitchFamily="34" charset="0"/>
                <a:ea typeface="+mn-ea"/>
                <a:cs typeface="+mn-cs"/>
              </a:defRPr>
            </a:lvl1pPr>
            <a:lvl2pPr marL="630238" indent="-273050" algn="l" rtl="0" eaLnBrk="1" fontAlgn="base" hangingPunct="1">
              <a:spcBef>
                <a:spcPct val="20000"/>
              </a:spcBef>
              <a:spcAft>
                <a:spcPct val="0"/>
              </a:spcAft>
              <a:buClr>
                <a:schemeClr val="accent2">
                  <a:lumMod val="60000"/>
                  <a:lumOff val="40000"/>
                </a:schemeClr>
              </a:buClr>
              <a:buFont typeface="Wingdings 2" pitchFamily="18" charset="2"/>
              <a:buChar char=""/>
              <a:defRPr sz="30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2pPr>
            <a:lvl3pPr marL="922338" indent="-273050" algn="l" rtl="0" eaLnBrk="1" fontAlgn="base" hangingPunct="1">
              <a:spcBef>
                <a:spcPct val="20000"/>
              </a:spcBef>
              <a:spcAft>
                <a:spcPct val="0"/>
              </a:spcAft>
              <a:buClr>
                <a:schemeClr val="tx1">
                  <a:lumMod val="50000"/>
                </a:schemeClr>
              </a:buClr>
              <a:buFont typeface="Wingdings 2" pitchFamily="18" charset="2"/>
              <a:buChar char=""/>
              <a:defRPr sz="28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3pPr>
            <a:lvl4pPr marL="1187450" indent="-228600" algn="l" rtl="0" eaLnBrk="1" fontAlgn="base" hangingPunct="1">
              <a:spcBef>
                <a:spcPct val="20000"/>
              </a:spcBef>
              <a:spcAft>
                <a:spcPct val="0"/>
              </a:spcAft>
              <a:buClr>
                <a:srgbClr val="F8BD52"/>
              </a:buClr>
              <a:buFont typeface="Wingdings 2" pitchFamily="18" charset="2"/>
              <a:buChar char=""/>
              <a:defRPr sz="26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4pPr>
            <a:lvl5pPr marL="1425575" indent="-228600" algn="l" rtl="0" eaLnBrk="1" fontAlgn="base" hangingPunct="1">
              <a:spcBef>
                <a:spcPct val="20000"/>
              </a:spcBef>
              <a:spcAft>
                <a:spcPct val="0"/>
              </a:spcAft>
              <a:buClr>
                <a:srgbClr val="46A6BD"/>
              </a:buClr>
              <a:buFont typeface="Wingdings 2" pitchFamily="18" charset="2"/>
              <a:buChar char=""/>
              <a:defRPr sz="24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5pPr>
            <a:lvl6pPr marL="1673352" indent="-228600" algn="l" rtl="0" eaLnBrk="1" latinLnBrk="0" hangingPunct="1">
              <a:spcBef>
                <a:spcPct val="20000"/>
              </a:spcBef>
              <a:buClr>
                <a:schemeClr val="accent6"/>
              </a:buClr>
              <a:buFont typeface="Wingdings 2"/>
              <a:buChar char=""/>
              <a:defRPr sz="1800" kern="1200">
                <a:solidFill>
                  <a:schemeClr val="tx1"/>
                </a:solidFill>
                <a:latin typeface="+mn-lt"/>
                <a:ea typeface="+mn-ea"/>
                <a:cs typeface="+mn-cs"/>
              </a:defRPr>
            </a:lvl6pPr>
            <a:lvl7pPr marL="1911096" indent="-228600" algn="l" rtl="0" eaLnBrk="1" latinLnBrk="0" hangingPunct="1">
              <a:spcBef>
                <a:spcPct val="20000"/>
              </a:spcBef>
              <a:buClr>
                <a:schemeClr val="tx2"/>
              </a:buClr>
              <a:buFont typeface="Wingdings 2"/>
              <a:buChar char=""/>
              <a:defRPr sz="1600" kern="1200">
                <a:solidFill>
                  <a:schemeClr val="tx1"/>
                </a:solidFill>
                <a:latin typeface="+mn-lt"/>
                <a:ea typeface="+mn-ea"/>
                <a:cs typeface="+mn-cs"/>
              </a:defRPr>
            </a:lvl7pPr>
            <a:lvl8pPr marL="2121408"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8pPr>
            <a:lvl9pPr marL="2322576"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9pPr>
          </a:lstStyle>
          <a:p>
            <a:r>
              <a:rPr lang="en-US" dirty="0"/>
              <a:t>Senior QA Engineer, Team Lead</a:t>
            </a:r>
          </a:p>
        </p:txBody>
      </p:sp>
      <p:sp>
        <p:nvSpPr>
          <p:cNvPr id="14" name="Text Placeholder 12"/>
          <p:cNvSpPr>
            <a:spLocks noGrp="1"/>
          </p:cNvSpPr>
          <p:nvPr/>
        </p:nvSpPr>
        <p:spPr>
          <a:xfrm>
            <a:off x="317500" y="5235714"/>
            <a:ext cx="3352800" cy="400110"/>
          </a:xfrm>
          <a:prstGeom prst="rect">
            <a:avLst/>
          </a:prstGeom>
          <a:noFill/>
        </p:spPr>
        <p:txBody>
          <a:bodyPr wrap="square" rtlCol="0">
            <a:spAutoFit/>
          </a:bodyPr>
          <a:lstStyle>
            <a:lvl1pPr marL="319088" indent="-319088" algn="l" rtl="0" eaLnBrk="1" fontAlgn="base" hangingPunct="1">
              <a:spcBef>
                <a:spcPct val="0"/>
              </a:spcBef>
              <a:spcAft>
                <a:spcPct val="0"/>
              </a:spcAft>
              <a:buClr>
                <a:schemeClr val="accent5">
                  <a:lumMod val="40000"/>
                  <a:lumOff val="60000"/>
                </a:schemeClr>
              </a:buClr>
              <a:buSzPct val="70000"/>
              <a:buFont typeface="Wingdings 2" pitchFamily="18" charset="2"/>
              <a:buNone/>
              <a:defRPr lang="en-US" sz="2000" b="1" kern="1200" dirty="0" smtClean="0">
                <a:solidFill>
                  <a:schemeClr val="tx2">
                    <a:lumMod val="50000"/>
                  </a:schemeClr>
                </a:solidFill>
                <a:effectLst>
                  <a:outerShdw blurRad="38100" dist="38100" dir="2700000" algn="tl">
                    <a:srgbClr val="000000">
                      <a:alpha val="43137"/>
                    </a:srgbClr>
                  </a:outerShdw>
                </a:effectLst>
                <a:latin typeface="Corbel" pitchFamily="34" charset="0"/>
                <a:ea typeface="+mn-ea"/>
                <a:cs typeface="+mn-cs"/>
              </a:defRPr>
            </a:lvl1pPr>
            <a:lvl2pPr marL="630238" indent="-273050" algn="l" rtl="0" eaLnBrk="1" fontAlgn="base" hangingPunct="1">
              <a:spcBef>
                <a:spcPct val="20000"/>
              </a:spcBef>
              <a:spcAft>
                <a:spcPct val="0"/>
              </a:spcAft>
              <a:buClr>
                <a:schemeClr val="accent2">
                  <a:lumMod val="60000"/>
                  <a:lumOff val="40000"/>
                </a:schemeClr>
              </a:buClr>
              <a:buFont typeface="Wingdings 2" pitchFamily="18" charset="2"/>
              <a:buChar char=""/>
              <a:defRPr sz="30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2pPr>
            <a:lvl3pPr marL="922338" indent="-273050" algn="l" rtl="0" eaLnBrk="1" fontAlgn="base" hangingPunct="1">
              <a:spcBef>
                <a:spcPct val="20000"/>
              </a:spcBef>
              <a:spcAft>
                <a:spcPct val="0"/>
              </a:spcAft>
              <a:buClr>
                <a:schemeClr val="tx1">
                  <a:lumMod val="50000"/>
                </a:schemeClr>
              </a:buClr>
              <a:buFont typeface="Wingdings 2" pitchFamily="18" charset="2"/>
              <a:buChar char=""/>
              <a:defRPr sz="28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3pPr>
            <a:lvl4pPr marL="1187450" indent="-228600" algn="l" rtl="0" eaLnBrk="1" fontAlgn="base" hangingPunct="1">
              <a:spcBef>
                <a:spcPct val="20000"/>
              </a:spcBef>
              <a:spcAft>
                <a:spcPct val="0"/>
              </a:spcAft>
              <a:buClr>
                <a:srgbClr val="F8BD52"/>
              </a:buClr>
              <a:buFont typeface="Wingdings 2" pitchFamily="18" charset="2"/>
              <a:buChar char=""/>
              <a:defRPr sz="26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4pPr>
            <a:lvl5pPr marL="1425575" indent="-228600" algn="l" rtl="0" eaLnBrk="1" fontAlgn="base" hangingPunct="1">
              <a:spcBef>
                <a:spcPct val="20000"/>
              </a:spcBef>
              <a:spcAft>
                <a:spcPct val="0"/>
              </a:spcAft>
              <a:buClr>
                <a:srgbClr val="46A6BD"/>
              </a:buClr>
              <a:buFont typeface="Wingdings 2" pitchFamily="18" charset="2"/>
              <a:buChar char=""/>
              <a:defRPr sz="24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5pPr>
            <a:lvl6pPr marL="1673352" indent="-228600" algn="l" rtl="0" eaLnBrk="1" latinLnBrk="0" hangingPunct="1">
              <a:spcBef>
                <a:spcPct val="20000"/>
              </a:spcBef>
              <a:buClr>
                <a:schemeClr val="accent6"/>
              </a:buClr>
              <a:buFont typeface="Wingdings 2"/>
              <a:buChar char=""/>
              <a:defRPr sz="1800" kern="1200">
                <a:solidFill>
                  <a:schemeClr val="tx1"/>
                </a:solidFill>
                <a:latin typeface="+mn-lt"/>
                <a:ea typeface="+mn-ea"/>
                <a:cs typeface="+mn-cs"/>
              </a:defRPr>
            </a:lvl6pPr>
            <a:lvl7pPr marL="1911096" indent="-228600" algn="l" rtl="0" eaLnBrk="1" latinLnBrk="0" hangingPunct="1">
              <a:spcBef>
                <a:spcPct val="20000"/>
              </a:spcBef>
              <a:buClr>
                <a:schemeClr val="tx2"/>
              </a:buClr>
              <a:buFont typeface="Wingdings 2"/>
              <a:buChar char=""/>
              <a:defRPr sz="1600" kern="1200">
                <a:solidFill>
                  <a:schemeClr val="tx1"/>
                </a:solidFill>
                <a:latin typeface="+mn-lt"/>
                <a:ea typeface="+mn-ea"/>
                <a:cs typeface="+mn-cs"/>
              </a:defRPr>
            </a:lvl7pPr>
            <a:lvl8pPr marL="2121408"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8pPr>
            <a:lvl9pPr marL="2322576"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9pPr>
          </a:lstStyle>
          <a:p>
            <a:r>
              <a:rPr lang="en-US" dirty="0"/>
              <a:t>CRMTeam</a:t>
            </a:r>
          </a:p>
        </p:txBody>
      </p:sp>
      <p:sp>
        <p:nvSpPr>
          <p:cNvPr id="17" name="Text Placeholder 8"/>
          <p:cNvSpPr>
            <a:spLocks noGrp="1"/>
          </p:cNvSpPr>
          <p:nvPr/>
        </p:nvSpPr>
        <p:spPr>
          <a:xfrm>
            <a:off x="5638800" y="4399917"/>
            <a:ext cx="3352800" cy="533400"/>
          </a:xfrm>
          <a:prstGeom prst="rect">
            <a:avLst/>
          </a:prstGeom>
          <a:noFill/>
        </p:spPr>
        <p:txBody>
          <a:bodyPr wrap="square" rtlCol="0">
            <a:spAutoFit/>
          </a:bodyPr>
          <a:lstStyle>
            <a:lvl1pPr marL="319088" indent="-319088" algn="l" rtl="0" eaLnBrk="1" fontAlgn="base" hangingPunct="1">
              <a:spcBef>
                <a:spcPct val="0"/>
              </a:spcBef>
              <a:spcAft>
                <a:spcPct val="0"/>
              </a:spcAft>
              <a:buClr>
                <a:schemeClr val="accent5">
                  <a:lumMod val="40000"/>
                  <a:lumOff val="60000"/>
                </a:schemeClr>
              </a:buClr>
              <a:buSzPct val="70000"/>
              <a:buFont typeface="Wingdings 2" pitchFamily="18" charset="2"/>
              <a:buNone/>
              <a:defRPr lang="en-US" sz="2800" b="1" kern="1200" dirty="0" smtClean="0">
                <a:solidFill>
                  <a:srgbClr val="DEFF9B"/>
                </a:solidFill>
                <a:effectLst>
                  <a:outerShdw blurRad="38100" dist="38100" dir="2700000" algn="tl">
                    <a:srgbClr val="000000">
                      <a:alpha val="43137"/>
                    </a:srgbClr>
                  </a:outerShdw>
                </a:effectLst>
                <a:latin typeface="Corbel" pitchFamily="34" charset="0"/>
                <a:ea typeface="+mn-ea"/>
                <a:cs typeface="+mn-cs"/>
              </a:defRPr>
            </a:lvl1pPr>
            <a:lvl2pPr marL="630238" indent="-273050" algn="l" rtl="0" eaLnBrk="1" fontAlgn="base" hangingPunct="1">
              <a:spcBef>
                <a:spcPct val="20000"/>
              </a:spcBef>
              <a:spcAft>
                <a:spcPct val="0"/>
              </a:spcAft>
              <a:buClr>
                <a:schemeClr val="accent2">
                  <a:lumMod val="60000"/>
                  <a:lumOff val="40000"/>
                </a:schemeClr>
              </a:buClr>
              <a:buFont typeface="Wingdings 2" pitchFamily="18" charset="2"/>
              <a:buChar char=""/>
              <a:defRPr sz="30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2pPr>
            <a:lvl3pPr marL="922338" indent="-273050" algn="l" rtl="0" eaLnBrk="1" fontAlgn="base" hangingPunct="1">
              <a:spcBef>
                <a:spcPct val="20000"/>
              </a:spcBef>
              <a:spcAft>
                <a:spcPct val="0"/>
              </a:spcAft>
              <a:buClr>
                <a:schemeClr val="tx1">
                  <a:lumMod val="50000"/>
                </a:schemeClr>
              </a:buClr>
              <a:buFont typeface="Wingdings 2" pitchFamily="18" charset="2"/>
              <a:buChar char=""/>
              <a:defRPr sz="28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3pPr>
            <a:lvl4pPr marL="1187450" indent="-228600" algn="l" rtl="0" eaLnBrk="1" fontAlgn="base" hangingPunct="1">
              <a:spcBef>
                <a:spcPct val="20000"/>
              </a:spcBef>
              <a:spcAft>
                <a:spcPct val="0"/>
              </a:spcAft>
              <a:buClr>
                <a:srgbClr val="F8BD52"/>
              </a:buClr>
              <a:buFont typeface="Wingdings 2" pitchFamily="18" charset="2"/>
              <a:buChar char=""/>
              <a:defRPr sz="26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4pPr>
            <a:lvl5pPr marL="1425575" indent="-228600" algn="l" rtl="0" eaLnBrk="1" fontAlgn="base" hangingPunct="1">
              <a:spcBef>
                <a:spcPct val="20000"/>
              </a:spcBef>
              <a:spcAft>
                <a:spcPct val="0"/>
              </a:spcAft>
              <a:buClr>
                <a:srgbClr val="46A6BD"/>
              </a:buClr>
              <a:buFont typeface="Wingdings 2" pitchFamily="18" charset="2"/>
              <a:buChar char=""/>
              <a:defRPr sz="24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5pPr>
            <a:lvl6pPr marL="1673352" indent="-228600" algn="l" rtl="0" eaLnBrk="1" latinLnBrk="0" hangingPunct="1">
              <a:spcBef>
                <a:spcPct val="20000"/>
              </a:spcBef>
              <a:buClr>
                <a:schemeClr val="accent6"/>
              </a:buClr>
              <a:buFont typeface="Wingdings 2"/>
              <a:buChar char=""/>
              <a:defRPr sz="1800" kern="1200">
                <a:solidFill>
                  <a:schemeClr val="tx1"/>
                </a:solidFill>
                <a:latin typeface="+mn-lt"/>
                <a:ea typeface="+mn-ea"/>
                <a:cs typeface="+mn-cs"/>
              </a:defRPr>
            </a:lvl6pPr>
            <a:lvl7pPr marL="1911096" indent="-228600" algn="l" rtl="0" eaLnBrk="1" latinLnBrk="0" hangingPunct="1">
              <a:spcBef>
                <a:spcPct val="20000"/>
              </a:spcBef>
              <a:buClr>
                <a:schemeClr val="tx2"/>
              </a:buClr>
              <a:buFont typeface="Wingdings 2"/>
              <a:buChar char=""/>
              <a:defRPr sz="1600" kern="1200">
                <a:solidFill>
                  <a:schemeClr val="tx1"/>
                </a:solidFill>
                <a:latin typeface="+mn-lt"/>
                <a:ea typeface="+mn-ea"/>
                <a:cs typeface="+mn-cs"/>
              </a:defRPr>
            </a:lvl7pPr>
            <a:lvl8pPr marL="2121408"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8pPr>
            <a:lvl9pPr marL="2322576"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9pPr>
          </a:lstStyle>
          <a:p>
            <a:pPr algn="r"/>
            <a:r>
              <a:rPr lang="en-US" dirty="0"/>
              <a:t>Dimo Mitev</a:t>
            </a:r>
          </a:p>
        </p:txBody>
      </p:sp>
      <p:sp>
        <p:nvSpPr>
          <p:cNvPr id="18" name="Text Placeholder 11"/>
          <p:cNvSpPr>
            <a:spLocks noGrp="1"/>
          </p:cNvSpPr>
          <p:nvPr/>
        </p:nvSpPr>
        <p:spPr>
          <a:xfrm>
            <a:off x="4572000" y="4857117"/>
            <a:ext cx="4419600" cy="446276"/>
          </a:xfrm>
          <a:prstGeom prst="rect">
            <a:avLst/>
          </a:prstGeom>
          <a:noFill/>
        </p:spPr>
        <p:txBody>
          <a:bodyPr wrap="square" rtlCol="0">
            <a:spAutoFit/>
          </a:bodyPr>
          <a:lstStyle>
            <a:lvl1pPr marL="319088" indent="-319088" algn="l" rtl="0" eaLnBrk="1" fontAlgn="base" hangingPunct="1">
              <a:spcBef>
                <a:spcPct val="0"/>
              </a:spcBef>
              <a:spcAft>
                <a:spcPct val="0"/>
              </a:spcAft>
              <a:buClr>
                <a:schemeClr val="accent5">
                  <a:lumMod val="40000"/>
                  <a:lumOff val="60000"/>
                </a:schemeClr>
              </a:buClr>
              <a:buSzPct val="70000"/>
              <a:buFont typeface="Wingdings 2" pitchFamily="18" charset="2"/>
              <a:buNone/>
              <a:defRPr lang="en-US" sz="2300" b="1" kern="1200" dirty="0" smtClean="0">
                <a:solidFill>
                  <a:schemeClr val="tx2">
                    <a:lumMod val="50000"/>
                  </a:schemeClr>
                </a:solidFill>
                <a:effectLst>
                  <a:outerShdw blurRad="38100" dist="38100" dir="2700000" algn="tl">
                    <a:srgbClr val="000000">
                      <a:alpha val="43137"/>
                    </a:srgbClr>
                  </a:outerShdw>
                </a:effectLst>
                <a:latin typeface="Corbel" pitchFamily="34" charset="0"/>
                <a:ea typeface="+mn-ea"/>
                <a:cs typeface="+mn-cs"/>
              </a:defRPr>
            </a:lvl1pPr>
            <a:lvl2pPr marL="630238" indent="-273050" algn="l" rtl="0" eaLnBrk="1" fontAlgn="base" hangingPunct="1">
              <a:spcBef>
                <a:spcPct val="20000"/>
              </a:spcBef>
              <a:spcAft>
                <a:spcPct val="0"/>
              </a:spcAft>
              <a:buClr>
                <a:schemeClr val="accent2">
                  <a:lumMod val="60000"/>
                  <a:lumOff val="40000"/>
                </a:schemeClr>
              </a:buClr>
              <a:buFont typeface="Wingdings 2" pitchFamily="18" charset="2"/>
              <a:buChar char=""/>
              <a:defRPr sz="30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2pPr>
            <a:lvl3pPr marL="922338" indent="-273050" algn="l" rtl="0" eaLnBrk="1" fontAlgn="base" hangingPunct="1">
              <a:spcBef>
                <a:spcPct val="20000"/>
              </a:spcBef>
              <a:spcAft>
                <a:spcPct val="0"/>
              </a:spcAft>
              <a:buClr>
                <a:schemeClr val="tx1">
                  <a:lumMod val="50000"/>
                </a:schemeClr>
              </a:buClr>
              <a:buFont typeface="Wingdings 2" pitchFamily="18" charset="2"/>
              <a:buChar char=""/>
              <a:defRPr sz="28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3pPr>
            <a:lvl4pPr marL="1187450" indent="-228600" algn="l" rtl="0" eaLnBrk="1" fontAlgn="base" hangingPunct="1">
              <a:spcBef>
                <a:spcPct val="20000"/>
              </a:spcBef>
              <a:spcAft>
                <a:spcPct val="0"/>
              </a:spcAft>
              <a:buClr>
                <a:srgbClr val="F8BD52"/>
              </a:buClr>
              <a:buFont typeface="Wingdings 2" pitchFamily="18" charset="2"/>
              <a:buChar char=""/>
              <a:defRPr sz="26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4pPr>
            <a:lvl5pPr marL="1425575" indent="-228600" algn="l" rtl="0" eaLnBrk="1" fontAlgn="base" hangingPunct="1">
              <a:spcBef>
                <a:spcPct val="20000"/>
              </a:spcBef>
              <a:spcAft>
                <a:spcPct val="0"/>
              </a:spcAft>
              <a:buClr>
                <a:srgbClr val="46A6BD"/>
              </a:buClr>
              <a:buFont typeface="Wingdings 2" pitchFamily="18" charset="2"/>
              <a:buChar char=""/>
              <a:defRPr sz="24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5pPr>
            <a:lvl6pPr marL="1673352" indent="-228600" algn="l" rtl="0" eaLnBrk="1" latinLnBrk="0" hangingPunct="1">
              <a:spcBef>
                <a:spcPct val="20000"/>
              </a:spcBef>
              <a:buClr>
                <a:schemeClr val="accent6"/>
              </a:buClr>
              <a:buFont typeface="Wingdings 2"/>
              <a:buChar char=""/>
              <a:defRPr sz="1800" kern="1200">
                <a:solidFill>
                  <a:schemeClr val="tx1"/>
                </a:solidFill>
                <a:latin typeface="+mn-lt"/>
                <a:ea typeface="+mn-ea"/>
                <a:cs typeface="+mn-cs"/>
              </a:defRPr>
            </a:lvl6pPr>
            <a:lvl7pPr marL="1911096" indent="-228600" algn="l" rtl="0" eaLnBrk="1" latinLnBrk="0" hangingPunct="1">
              <a:spcBef>
                <a:spcPct val="20000"/>
              </a:spcBef>
              <a:buClr>
                <a:schemeClr val="tx2"/>
              </a:buClr>
              <a:buFont typeface="Wingdings 2"/>
              <a:buChar char=""/>
              <a:defRPr sz="1600" kern="1200">
                <a:solidFill>
                  <a:schemeClr val="tx1"/>
                </a:solidFill>
                <a:latin typeface="+mn-lt"/>
                <a:ea typeface="+mn-ea"/>
                <a:cs typeface="+mn-cs"/>
              </a:defRPr>
            </a:lvl7pPr>
            <a:lvl8pPr marL="2121408"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8pPr>
            <a:lvl9pPr marL="2322576"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9pPr>
          </a:lstStyle>
          <a:p>
            <a:pPr algn="r"/>
            <a:r>
              <a:rPr lang="en-US" dirty="0"/>
              <a:t>Senior QA Engineer, Team Lead</a:t>
            </a:r>
          </a:p>
        </p:txBody>
      </p:sp>
      <p:sp>
        <p:nvSpPr>
          <p:cNvPr id="19" name="Text Placeholder 12"/>
          <p:cNvSpPr>
            <a:spLocks noGrp="1"/>
          </p:cNvSpPr>
          <p:nvPr/>
        </p:nvSpPr>
        <p:spPr>
          <a:xfrm>
            <a:off x="5651500" y="5233652"/>
            <a:ext cx="3352800" cy="400110"/>
          </a:xfrm>
          <a:prstGeom prst="rect">
            <a:avLst/>
          </a:prstGeom>
          <a:noFill/>
        </p:spPr>
        <p:txBody>
          <a:bodyPr wrap="square" rtlCol="0">
            <a:spAutoFit/>
          </a:bodyPr>
          <a:lstStyle>
            <a:lvl1pPr marL="319088" indent="-319088" algn="l" rtl="0" eaLnBrk="1" fontAlgn="base" hangingPunct="1">
              <a:spcBef>
                <a:spcPct val="0"/>
              </a:spcBef>
              <a:spcAft>
                <a:spcPct val="0"/>
              </a:spcAft>
              <a:buClr>
                <a:schemeClr val="accent5">
                  <a:lumMod val="40000"/>
                  <a:lumOff val="60000"/>
                </a:schemeClr>
              </a:buClr>
              <a:buSzPct val="70000"/>
              <a:buFont typeface="Wingdings 2" pitchFamily="18" charset="2"/>
              <a:buNone/>
              <a:defRPr lang="en-US" sz="2000" b="1" kern="1200" dirty="0" smtClean="0">
                <a:solidFill>
                  <a:schemeClr val="tx2">
                    <a:lumMod val="50000"/>
                  </a:schemeClr>
                </a:solidFill>
                <a:effectLst>
                  <a:outerShdw blurRad="38100" dist="38100" dir="2700000" algn="tl">
                    <a:srgbClr val="000000">
                      <a:alpha val="43137"/>
                    </a:srgbClr>
                  </a:outerShdw>
                </a:effectLst>
                <a:latin typeface="Corbel" pitchFamily="34" charset="0"/>
                <a:ea typeface="+mn-ea"/>
                <a:cs typeface="+mn-cs"/>
              </a:defRPr>
            </a:lvl1pPr>
            <a:lvl2pPr marL="630238" indent="-273050" algn="l" rtl="0" eaLnBrk="1" fontAlgn="base" hangingPunct="1">
              <a:spcBef>
                <a:spcPct val="20000"/>
              </a:spcBef>
              <a:spcAft>
                <a:spcPct val="0"/>
              </a:spcAft>
              <a:buClr>
                <a:schemeClr val="accent2">
                  <a:lumMod val="60000"/>
                  <a:lumOff val="40000"/>
                </a:schemeClr>
              </a:buClr>
              <a:buFont typeface="Wingdings 2" pitchFamily="18" charset="2"/>
              <a:buChar char=""/>
              <a:defRPr sz="30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2pPr>
            <a:lvl3pPr marL="922338" indent="-273050" algn="l" rtl="0" eaLnBrk="1" fontAlgn="base" hangingPunct="1">
              <a:spcBef>
                <a:spcPct val="20000"/>
              </a:spcBef>
              <a:spcAft>
                <a:spcPct val="0"/>
              </a:spcAft>
              <a:buClr>
                <a:schemeClr val="tx1">
                  <a:lumMod val="50000"/>
                </a:schemeClr>
              </a:buClr>
              <a:buFont typeface="Wingdings 2" pitchFamily="18" charset="2"/>
              <a:buChar char=""/>
              <a:defRPr sz="28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3pPr>
            <a:lvl4pPr marL="1187450" indent="-228600" algn="l" rtl="0" eaLnBrk="1" fontAlgn="base" hangingPunct="1">
              <a:spcBef>
                <a:spcPct val="20000"/>
              </a:spcBef>
              <a:spcAft>
                <a:spcPct val="0"/>
              </a:spcAft>
              <a:buClr>
                <a:srgbClr val="F8BD52"/>
              </a:buClr>
              <a:buFont typeface="Wingdings 2" pitchFamily="18" charset="2"/>
              <a:buChar char=""/>
              <a:defRPr sz="26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4pPr>
            <a:lvl5pPr marL="1425575" indent="-228600" algn="l" rtl="0" eaLnBrk="1" fontAlgn="base" hangingPunct="1">
              <a:spcBef>
                <a:spcPct val="20000"/>
              </a:spcBef>
              <a:spcAft>
                <a:spcPct val="0"/>
              </a:spcAft>
              <a:buClr>
                <a:srgbClr val="46A6BD"/>
              </a:buClr>
              <a:buFont typeface="Wingdings 2" pitchFamily="18" charset="2"/>
              <a:buChar char=""/>
              <a:defRPr sz="24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5pPr>
            <a:lvl6pPr marL="1673352" indent="-228600" algn="l" rtl="0" eaLnBrk="1" latinLnBrk="0" hangingPunct="1">
              <a:spcBef>
                <a:spcPct val="20000"/>
              </a:spcBef>
              <a:buClr>
                <a:schemeClr val="accent6"/>
              </a:buClr>
              <a:buFont typeface="Wingdings 2"/>
              <a:buChar char=""/>
              <a:defRPr sz="1800" kern="1200">
                <a:solidFill>
                  <a:schemeClr val="tx1"/>
                </a:solidFill>
                <a:latin typeface="+mn-lt"/>
                <a:ea typeface="+mn-ea"/>
                <a:cs typeface="+mn-cs"/>
              </a:defRPr>
            </a:lvl6pPr>
            <a:lvl7pPr marL="1911096" indent="-228600" algn="l" rtl="0" eaLnBrk="1" latinLnBrk="0" hangingPunct="1">
              <a:spcBef>
                <a:spcPct val="20000"/>
              </a:spcBef>
              <a:buClr>
                <a:schemeClr val="tx2"/>
              </a:buClr>
              <a:buFont typeface="Wingdings 2"/>
              <a:buChar char=""/>
              <a:defRPr sz="1600" kern="1200">
                <a:solidFill>
                  <a:schemeClr val="tx1"/>
                </a:solidFill>
                <a:latin typeface="+mn-lt"/>
                <a:ea typeface="+mn-ea"/>
                <a:cs typeface="+mn-cs"/>
              </a:defRPr>
            </a:lvl7pPr>
            <a:lvl8pPr marL="2121408"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8pPr>
            <a:lvl9pPr marL="2322576"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9pPr>
          </a:lstStyle>
          <a:p>
            <a:pPr algn="r"/>
            <a:r>
              <a:rPr lang="en-US" noProof="1"/>
              <a:t>SystemIntegrationTeam</a:t>
            </a:r>
          </a:p>
        </p:txBody>
      </p:sp>
      <p:pic>
        <p:nvPicPr>
          <p:cNvPr id="22" name="Picture 3"/>
          <p:cNvPicPr>
            <a:picLocks noChangeAspect="1" noChangeArrowheads="1"/>
          </p:cNvPicPr>
          <p:nvPr/>
        </p:nvPicPr>
        <p:blipFill>
          <a:blip r:embed="rId2" cstate="print">
            <a:extLst>
              <a:ext uri="{28A0092B-C50C-407E-A947-70E740481C1C}">
                <a14:useLocalDpi xmlns:a14="http://schemas.microsoft.com/office/drawing/2010/main" xmlns=""/>
              </a:ext>
            </a:extLst>
          </a:blip>
          <a:srcRect/>
          <a:stretch>
            <a:fillRect/>
          </a:stretch>
        </p:blipFill>
        <p:spPr bwMode="auto">
          <a:xfrm rot="5400000">
            <a:off x="3848100" y="-3086101"/>
            <a:ext cx="1447800" cy="914400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23" name="Picture 4"/>
          <p:cNvPicPr>
            <a:picLocks noChangeAspect="1" noChangeArrowheads="1"/>
          </p:cNvPicPr>
          <p:nvPr/>
        </p:nvPicPr>
        <p:blipFill>
          <a:blip r:embed="rId3" cstate="print">
            <a:extLst>
              <a:ext uri="{28A0092B-C50C-407E-A947-70E740481C1C}">
                <a14:useLocalDpi xmlns:a14="http://schemas.microsoft.com/office/drawing/2010/main" xmlns=""/>
              </a:ext>
            </a:extLst>
          </a:blip>
          <a:srcRect/>
          <a:stretch>
            <a:fillRect/>
          </a:stretch>
        </p:blipFill>
        <p:spPr bwMode="auto">
          <a:xfrm>
            <a:off x="500742" y="2819399"/>
            <a:ext cx="1190625" cy="1162050"/>
          </a:xfrm>
          <a:prstGeom prst="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20" name="Text Placeholder 9"/>
          <p:cNvSpPr>
            <a:spLocks noGrp="1"/>
          </p:cNvSpPr>
          <p:nvPr/>
        </p:nvSpPr>
        <p:spPr>
          <a:xfrm>
            <a:off x="3476283" y="6224899"/>
            <a:ext cx="2191434" cy="369332"/>
          </a:xfrm>
          <a:prstGeom prst="rect">
            <a:avLst/>
          </a:prstGeom>
          <a:noFill/>
        </p:spPr>
        <p:txBody>
          <a:bodyPr wrap="none" rtlCol="0">
            <a:spAutoFit/>
          </a:bodyPr>
          <a:lstStyle>
            <a:lvl1pPr marL="0" indent="0" algn="l" rtl="0" eaLnBrk="1" fontAlgn="base" hangingPunct="1">
              <a:spcBef>
                <a:spcPct val="0"/>
              </a:spcBef>
              <a:spcAft>
                <a:spcPct val="0"/>
              </a:spcAft>
              <a:buClr>
                <a:schemeClr val="accent5">
                  <a:lumMod val="40000"/>
                  <a:lumOff val="60000"/>
                </a:schemeClr>
              </a:buClr>
              <a:buSzPct val="70000"/>
              <a:buFont typeface="Wingdings 2" pitchFamily="18" charset="2"/>
              <a:buNone/>
              <a:defRPr lang="en-US" sz="1800" b="1" kern="1200" dirty="0">
                <a:solidFill>
                  <a:schemeClr val="tx2">
                    <a:lumMod val="20000"/>
                    <a:lumOff val="80000"/>
                  </a:schemeClr>
                </a:solidFill>
                <a:effectLst>
                  <a:outerShdw blurRad="38100" dist="38100" dir="2700000" algn="tl">
                    <a:srgbClr val="000000">
                      <a:alpha val="43137"/>
                    </a:srgbClr>
                  </a:outerShdw>
                </a:effectLst>
                <a:latin typeface="Corbel" pitchFamily="34" charset="0"/>
                <a:ea typeface="+mn-ea"/>
                <a:cs typeface="+mn-cs"/>
              </a:defRPr>
            </a:lvl1pPr>
            <a:lvl2pPr marL="630238" indent="-273050" algn="l" rtl="0" eaLnBrk="1" fontAlgn="base" hangingPunct="1">
              <a:spcBef>
                <a:spcPct val="20000"/>
              </a:spcBef>
              <a:spcAft>
                <a:spcPct val="0"/>
              </a:spcAft>
              <a:buClr>
                <a:schemeClr val="accent2">
                  <a:lumMod val="60000"/>
                  <a:lumOff val="40000"/>
                </a:schemeClr>
              </a:buClr>
              <a:buFont typeface="Wingdings 2" pitchFamily="18" charset="2"/>
              <a:buChar char=""/>
              <a:defRPr sz="30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2pPr>
            <a:lvl3pPr marL="922338" indent="-273050" algn="l" rtl="0" eaLnBrk="1" fontAlgn="base" hangingPunct="1">
              <a:spcBef>
                <a:spcPct val="20000"/>
              </a:spcBef>
              <a:spcAft>
                <a:spcPct val="0"/>
              </a:spcAft>
              <a:buClr>
                <a:schemeClr val="tx1">
                  <a:lumMod val="50000"/>
                </a:schemeClr>
              </a:buClr>
              <a:buFont typeface="Wingdings 2" pitchFamily="18" charset="2"/>
              <a:buChar char=""/>
              <a:defRPr sz="28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3pPr>
            <a:lvl4pPr marL="1187450" indent="-228600" algn="l" rtl="0" eaLnBrk="1" fontAlgn="base" hangingPunct="1">
              <a:spcBef>
                <a:spcPct val="20000"/>
              </a:spcBef>
              <a:spcAft>
                <a:spcPct val="0"/>
              </a:spcAft>
              <a:buClr>
                <a:srgbClr val="F8BD52"/>
              </a:buClr>
              <a:buFont typeface="Wingdings 2" pitchFamily="18" charset="2"/>
              <a:buChar char=""/>
              <a:defRPr sz="26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4pPr>
            <a:lvl5pPr marL="1425575" indent="-228600" algn="l" rtl="0" eaLnBrk="1" fontAlgn="base" hangingPunct="1">
              <a:spcBef>
                <a:spcPct val="20000"/>
              </a:spcBef>
              <a:spcAft>
                <a:spcPct val="0"/>
              </a:spcAft>
              <a:buClr>
                <a:srgbClr val="46A6BD"/>
              </a:buClr>
              <a:buFont typeface="Wingdings 2" pitchFamily="18" charset="2"/>
              <a:buChar char=""/>
              <a:defRPr sz="2400" b="1" kern="1200">
                <a:solidFill>
                  <a:schemeClr val="tx1">
                    <a:lumMod val="20000"/>
                    <a:lumOff val="80000"/>
                  </a:schemeClr>
                </a:solidFill>
                <a:effectLst>
                  <a:outerShdw blurRad="38100" dist="38100" dir="2700000" algn="tl">
                    <a:srgbClr val="000000">
                      <a:alpha val="43137"/>
                    </a:srgbClr>
                  </a:outerShdw>
                </a:effectLst>
                <a:latin typeface="+mn-lt"/>
                <a:ea typeface="+mn-ea"/>
                <a:cs typeface="+mn-cs"/>
              </a:defRPr>
            </a:lvl5pPr>
            <a:lvl6pPr marL="1673352" indent="-228600" algn="l" rtl="0" eaLnBrk="1" latinLnBrk="0" hangingPunct="1">
              <a:spcBef>
                <a:spcPct val="20000"/>
              </a:spcBef>
              <a:buClr>
                <a:schemeClr val="accent6"/>
              </a:buClr>
              <a:buFont typeface="Wingdings 2"/>
              <a:buChar char=""/>
              <a:defRPr sz="1800" kern="1200">
                <a:solidFill>
                  <a:schemeClr val="tx1"/>
                </a:solidFill>
                <a:latin typeface="+mn-lt"/>
                <a:ea typeface="+mn-ea"/>
                <a:cs typeface="+mn-cs"/>
              </a:defRPr>
            </a:lvl6pPr>
            <a:lvl7pPr marL="1911096" indent="-228600" algn="l" rtl="0" eaLnBrk="1" latinLnBrk="0" hangingPunct="1">
              <a:spcBef>
                <a:spcPct val="20000"/>
              </a:spcBef>
              <a:buClr>
                <a:schemeClr val="tx2"/>
              </a:buClr>
              <a:buFont typeface="Wingdings 2"/>
              <a:buChar char=""/>
              <a:defRPr sz="1600" kern="1200">
                <a:solidFill>
                  <a:schemeClr val="tx1"/>
                </a:solidFill>
                <a:latin typeface="+mn-lt"/>
                <a:ea typeface="+mn-ea"/>
                <a:cs typeface="+mn-cs"/>
              </a:defRPr>
            </a:lvl7pPr>
            <a:lvl8pPr marL="2121408"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8pPr>
            <a:lvl9pPr marL="2322576"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9pPr>
          </a:lstStyle>
          <a:p>
            <a:r>
              <a:rPr lang="en-US" dirty="0" smtClean="0">
                <a:hlinkClick r:id="rId4"/>
              </a:rPr>
              <a:t>Telerik QA Academy</a:t>
            </a:r>
            <a:endParaRPr lang="en-US" dirty="0"/>
          </a:p>
        </p:txBody>
      </p:sp>
    </p:spTree>
    <p:extLst>
      <p:ext uri="{BB962C8B-B14F-4D97-AF65-F5344CB8AC3E}">
        <p14:creationId xmlns:p14="http://schemas.microsoft.com/office/powerpoint/2010/main" xmlns="" val="28884067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Functional </a:t>
            </a:r>
            <a:r>
              <a:rPr lang="en-US" dirty="0" smtClean="0"/>
              <a:t>Accuracy </a:t>
            </a:r>
            <a:r>
              <a:rPr lang="en-US" dirty="0"/>
              <a:t>T</a:t>
            </a:r>
            <a:r>
              <a:rPr lang="en-US" dirty="0" smtClean="0"/>
              <a:t>esting</a:t>
            </a:r>
            <a:endParaRPr lang="en-US" dirty="0"/>
          </a:p>
        </p:txBody>
      </p:sp>
      <p:sp>
        <p:nvSpPr>
          <p:cNvPr id="3" name="Content Placeholder 2"/>
          <p:cNvSpPr>
            <a:spLocks noGrp="1"/>
          </p:cNvSpPr>
          <p:nvPr>
            <p:ph idx="1"/>
          </p:nvPr>
        </p:nvSpPr>
        <p:spPr/>
        <p:txBody>
          <a:bodyPr/>
          <a:lstStyle/>
          <a:p>
            <a:pPr>
              <a:lnSpc>
                <a:spcPct val="100000"/>
              </a:lnSpc>
            </a:pPr>
            <a:r>
              <a:rPr lang="en-US" dirty="0"/>
              <a:t>Functional accuracy </a:t>
            </a:r>
            <a:r>
              <a:rPr lang="en-US" dirty="0" smtClean="0"/>
              <a:t>testing</a:t>
            </a:r>
          </a:p>
          <a:p>
            <a:pPr lvl="1">
              <a:lnSpc>
                <a:spcPct val="100000"/>
              </a:lnSpc>
            </a:pPr>
            <a:r>
              <a:rPr lang="en-US" dirty="0"/>
              <a:t>C</a:t>
            </a:r>
            <a:r>
              <a:rPr lang="en-US" dirty="0" smtClean="0"/>
              <a:t>oncerned </a:t>
            </a:r>
            <a:r>
              <a:rPr lang="en-US" dirty="0"/>
              <a:t>with </a:t>
            </a:r>
            <a:r>
              <a:rPr lang="en-US" dirty="0">
                <a:solidFill>
                  <a:schemeClr val="accent5">
                    <a:lumMod val="20000"/>
                    <a:lumOff val="80000"/>
                  </a:schemeClr>
                </a:solidFill>
              </a:rPr>
              <a:t>adherence to specified or implied functional </a:t>
            </a:r>
            <a:r>
              <a:rPr lang="en-US" dirty="0" smtClean="0">
                <a:solidFill>
                  <a:schemeClr val="accent5">
                    <a:lumMod val="20000"/>
                    <a:lumOff val="80000"/>
                  </a:schemeClr>
                </a:solidFill>
              </a:rPr>
              <a:t>requirements</a:t>
            </a:r>
          </a:p>
          <a:p>
            <a:pPr lvl="2">
              <a:lnSpc>
                <a:spcPct val="100000"/>
              </a:lnSpc>
            </a:pPr>
            <a:r>
              <a:rPr lang="en-US" dirty="0" smtClean="0"/>
              <a:t>Does </a:t>
            </a:r>
            <a:r>
              <a:rPr lang="en-US" dirty="0"/>
              <a:t>the system give the </a:t>
            </a:r>
            <a:r>
              <a:rPr lang="en-US" dirty="0">
                <a:solidFill>
                  <a:schemeClr val="accent5">
                    <a:lumMod val="20000"/>
                    <a:lumOff val="80000"/>
                  </a:schemeClr>
                </a:solidFill>
              </a:rPr>
              <a:t>right </a:t>
            </a:r>
            <a:r>
              <a:rPr lang="en-US" dirty="0" smtClean="0">
                <a:solidFill>
                  <a:schemeClr val="accent5">
                    <a:lumMod val="20000"/>
                    <a:lumOff val="80000"/>
                  </a:schemeClr>
                </a:solidFill>
              </a:rPr>
              <a:t>answer?</a:t>
            </a:r>
          </a:p>
          <a:p>
            <a:pPr lvl="2">
              <a:lnSpc>
                <a:spcPct val="100000"/>
              </a:lnSpc>
            </a:pPr>
            <a:r>
              <a:rPr lang="en-US" dirty="0" smtClean="0"/>
              <a:t>Does the </a:t>
            </a:r>
            <a:r>
              <a:rPr lang="en-US" dirty="0"/>
              <a:t>system </a:t>
            </a:r>
            <a:r>
              <a:rPr lang="en-US" dirty="0" smtClean="0"/>
              <a:t>produce </a:t>
            </a:r>
            <a:r>
              <a:rPr lang="en-US" dirty="0"/>
              <a:t>the </a:t>
            </a:r>
            <a:r>
              <a:rPr lang="en-US" dirty="0">
                <a:solidFill>
                  <a:schemeClr val="accent5">
                    <a:lumMod val="20000"/>
                    <a:lumOff val="80000"/>
                  </a:schemeClr>
                </a:solidFill>
              </a:rPr>
              <a:t>right </a:t>
            </a:r>
            <a:r>
              <a:rPr lang="en-US" dirty="0" smtClean="0">
                <a:solidFill>
                  <a:schemeClr val="accent5">
                    <a:lumMod val="20000"/>
                    <a:lumOff val="80000"/>
                  </a:schemeClr>
                </a:solidFill>
              </a:rPr>
              <a:t>effects?</a:t>
            </a:r>
          </a:p>
          <a:p>
            <a:pPr lvl="1">
              <a:lnSpc>
                <a:spcPct val="100000"/>
              </a:lnSpc>
            </a:pPr>
            <a:r>
              <a:rPr lang="en-US" dirty="0"/>
              <a:t>Also refers to the right </a:t>
            </a:r>
            <a:r>
              <a:rPr lang="en-US" dirty="0">
                <a:solidFill>
                  <a:schemeClr val="accent5">
                    <a:lumMod val="20000"/>
                    <a:lumOff val="80000"/>
                  </a:schemeClr>
                </a:solidFill>
              </a:rPr>
              <a:t>degree of precision </a:t>
            </a:r>
            <a:r>
              <a:rPr lang="en-US" dirty="0"/>
              <a:t>in the </a:t>
            </a:r>
            <a:r>
              <a:rPr lang="en-US" dirty="0" smtClean="0"/>
              <a:t>results</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10</a:t>
            </a:fld>
            <a:endParaRPr lang="en-US" dirty="0"/>
          </a:p>
        </p:txBody>
      </p:sp>
      <p:pic>
        <p:nvPicPr>
          <p:cNvPr id="7170" name="Picture 2"/>
          <p:cNvPicPr>
            <a:picLocks noChangeAspect="1" noChangeArrowheads="1"/>
          </p:cNvPicPr>
          <p:nvPr/>
        </p:nvPicPr>
        <p:blipFill rotWithShape="1">
          <a:blip r:embed="rId2" cstate="print">
            <a:extLst>
              <a:ext uri="{28A0092B-C50C-407E-A947-70E740481C1C}">
                <a14:useLocalDpi xmlns:a14="http://schemas.microsoft.com/office/drawing/2010/main" xmlns=""/>
              </a:ext>
            </a:extLst>
          </a:blip>
          <a:srcRect/>
          <a:stretch/>
        </p:blipFill>
        <p:spPr bwMode="auto">
          <a:xfrm>
            <a:off x="6553200" y="4746897"/>
            <a:ext cx="2133600" cy="1730103"/>
          </a:xfrm>
          <a:prstGeom prst="round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1172445790"/>
      </p:ext>
    </p:extLst>
  </p:cSld>
  <p:clrMapOvr>
    <a:masterClrMapping/>
  </p:clrMapOvr>
  <p:transition spd="slow"/>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Accuracy vs. Precision</a:t>
            </a:r>
            <a:endParaRPr lang="bg-BG"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11</a:t>
            </a:fld>
            <a:endParaRPr lang="en-US" dirty="0"/>
          </a:p>
        </p:txBody>
      </p:sp>
      <p:pic>
        <p:nvPicPr>
          <p:cNvPr id="1026" name="Picture 2" descr="C:\Users\MyPC\Desktop\300px-High_accuracy_Low_precision.svg.png"/>
          <p:cNvPicPr>
            <a:picLocks noChangeAspect="1" noChangeArrowheads="1"/>
          </p:cNvPicPr>
          <p:nvPr/>
        </p:nvPicPr>
        <p:blipFill>
          <a:blip r:embed="rId3" cstate="print"/>
          <a:srcRect/>
          <a:stretch>
            <a:fillRect/>
          </a:stretch>
        </p:blipFill>
        <p:spPr bwMode="auto">
          <a:xfrm>
            <a:off x="1219200" y="1600200"/>
            <a:ext cx="2857500" cy="2857500"/>
          </a:xfrm>
          <a:prstGeom prst="rect">
            <a:avLst/>
          </a:prstGeom>
          <a:noFill/>
        </p:spPr>
      </p:pic>
      <p:pic>
        <p:nvPicPr>
          <p:cNvPr id="1027" name="Picture 3" descr="C:\Users\MyPC\Desktop\300px-High_precision_Low_accuracy.svg.png"/>
          <p:cNvPicPr>
            <a:picLocks noChangeAspect="1" noChangeArrowheads="1"/>
          </p:cNvPicPr>
          <p:nvPr/>
        </p:nvPicPr>
        <p:blipFill>
          <a:blip r:embed="rId4" cstate="print"/>
          <a:srcRect/>
          <a:stretch>
            <a:fillRect/>
          </a:stretch>
        </p:blipFill>
        <p:spPr bwMode="auto">
          <a:xfrm>
            <a:off x="5219700" y="1600200"/>
            <a:ext cx="2857500" cy="2857500"/>
          </a:xfrm>
          <a:prstGeom prst="rect">
            <a:avLst/>
          </a:prstGeom>
          <a:noFill/>
        </p:spPr>
      </p:pic>
      <p:sp>
        <p:nvSpPr>
          <p:cNvPr id="9" name="Subtitle 2"/>
          <p:cNvSpPr txBox="1">
            <a:spLocks/>
          </p:cNvSpPr>
          <p:nvPr/>
        </p:nvSpPr>
        <p:spPr>
          <a:xfrm>
            <a:off x="5029200" y="4648200"/>
            <a:ext cx="3200400" cy="1295400"/>
          </a:xfrm>
          <a:prstGeom prst="rect">
            <a:avLst/>
          </a:prstGeom>
        </p:spPr>
        <p:txBody>
          <a:bodyPr/>
          <a:lstStyle/>
          <a:p>
            <a:pPr marL="282575" marR="0" lvl="0" indent="-282575" algn="ctr" defTabSz="914400" rtl="0" eaLnBrk="1" fontAlgn="base" latinLnBrk="0" hangingPunct="1">
              <a:lnSpc>
                <a:spcPct val="105000"/>
              </a:lnSpc>
              <a:spcBef>
                <a:spcPts val="600"/>
              </a:spcBef>
              <a:spcAft>
                <a:spcPts val="600"/>
              </a:spcAft>
              <a:buClr>
                <a:schemeClr val="accent5">
                  <a:lumMod val="40000"/>
                  <a:lumOff val="60000"/>
                </a:schemeClr>
              </a:buClr>
              <a:buSzPct val="70000"/>
              <a:tabLst>
                <a:tab pos="282575" algn="l"/>
              </a:tabLst>
              <a:defRPr/>
            </a:pPr>
            <a:r>
              <a:rPr kumimoji="0" lang="en-US" sz="32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   High precision,</a:t>
            </a:r>
            <a:br>
              <a:rPr kumimoji="0" lang="en-US" sz="32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br>
            <a:r>
              <a:rPr kumimoji="0" lang="en-US" sz="32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low accuracy</a:t>
            </a:r>
            <a:endParaRPr kumimoji="0" lang="en-US" sz="3200" b="1" i="0" u="none" strike="noStrike" kern="1200" cap="none" spc="0" normalizeH="0" baseline="0" noProof="0" dirty="0">
              <a:ln>
                <a:noFill/>
              </a:ln>
              <a:solidFill>
                <a:srgbClr val="EBFFD2"/>
              </a:solidFill>
              <a:effectLst>
                <a:outerShdw blurRad="38100" dist="38100" dir="2700000" algn="tl">
                  <a:srgbClr val="000000">
                    <a:alpha val="43137"/>
                  </a:srgbClr>
                </a:outerShdw>
              </a:effectLst>
              <a:uLnTx/>
              <a:uFillTx/>
              <a:latin typeface="+mn-lt"/>
              <a:ea typeface="+mn-ea"/>
              <a:cs typeface="+mn-cs"/>
            </a:endParaRPr>
          </a:p>
        </p:txBody>
      </p:sp>
      <p:sp>
        <p:nvSpPr>
          <p:cNvPr id="10" name="Subtitle 2"/>
          <p:cNvSpPr txBox="1">
            <a:spLocks/>
          </p:cNvSpPr>
          <p:nvPr/>
        </p:nvSpPr>
        <p:spPr>
          <a:xfrm>
            <a:off x="914400" y="4648200"/>
            <a:ext cx="3200400" cy="1295400"/>
          </a:xfrm>
          <a:prstGeom prst="rect">
            <a:avLst/>
          </a:prstGeom>
        </p:spPr>
        <p:txBody>
          <a:bodyPr/>
          <a:lstStyle/>
          <a:p>
            <a:pPr marL="282575" lvl="0" indent="-282575" algn="ctr">
              <a:lnSpc>
                <a:spcPct val="105000"/>
              </a:lnSpc>
              <a:spcBef>
                <a:spcPts val="600"/>
              </a:spcBef>
              <a:spcAft>
                <a:spcPts val="600"/>
              </a:spcAft>
              <a:buClr>
                <a:schemeClr val="accent5">
                  <a:lumMod val="40000"/>
                  <a:lumOff val="60000"/>
                </a:schemeClr>
              </a:buClr>
              <a:buSzPct val="70000"/>
              <a:tabLst>
                <a:tab pos="282575" algn="l"/>
              </a:tabLst>
            </a:pPr>
            <a:r>
              <a:rPr kumimoji="0" lang="en-US" sz="32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   High </a:t>
            </a:r>
            <a:r>
              <a:rPr lang="en-US" sz="3200" b="1" dirty="0" smtClean="0">
                <a:solidFill>
                  <a:srgbClr val="EBFFD2"/>
                </a:solidFill>
                <a:effectLst>
                  <a:outerShdw blurRad="38100" dist="38100" dir="2700000" algn="tl">
                    <a:srgbClr val="000000">
                      <a:alpha val="43137"/>
                    </a:srgbClr>
                  </a:outerShdw>
                </a:effectLst>
              </a:rPr>
              <a:t>accuracy</a:t>
            </a:r>
            <a:r>
              <a:rPr kumimoji="0" lang="en-US" sz="32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a:t>
            </a:r>
            <a:br>
              <a:rPr kumimoji="0" lang="en-US" sz="32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br>
            <a:r>
              <a:rPr kumimoji="0" lang="en-US" sz="32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low </a:t>
            </a:r>
            <a:r>
              <a:rPr lang="en-US" sz="3200" b="1" dirty="0" smtClean="0">
                <a:solidFill>
                  <a:srgbClr val="EBFFD2"/>
                </a:solidFill>
                <a:effectLst>
                  <a:outerShdw blurRad="38100" dist="38100" dir="2700000" algn="tl">
                    <a:srgbClr val="000000">
                      <a:alpha val="43137"/>
                    </a:srgbClr>
                  </a:outerShdw>
                </a:effectLst>
              </a:rPr>
              <a:t>precision</a:t>
            </a:r>
            <a:endParaRPr kumimoji="0" lang="en-US" sz="3200" b="1" i="0" u="none" strike="noStrike" kern="1200" cap="none" spc="0" normalizeH="0" baseline="0" noProof="0" dirty="0">
              <a:ln>
                <a:noFill/>
              </a:ln>
              <a:solidFill>
                <a:srgbClr val="EBFFD2"/>
              </a:solidFill>
              <a:effectLst>
                <a:outerShdw blurRad="38100" dist="38100" dir="2700000" algn="tl">
                  <a:srgbClr val="000000">
                    <a:alpha val="43137"/>
                  </a:srgbClr>
                </a:outerShdw>
              </a:effectLst>
              <a:uLnTx/>
              <a:uFillTx/>
              <a:latin typeface="+mn-lt"/>
              <a:ea typeface="+mn-ea"/>
              <a:cs typeface="+mn-cs"/>
            </a:endParaRPr>
          </a:p>
        </p:txBody>
      </p:sp>
    </p:spTree>
    <p:extLst>
      <p:ext uri="{BB962C8B-B14F-4D97-AF65-F5344CB8AC3E}">
        <p14:creationId xmlns:p14="http://schemas.microsoft.com/office/powerpoint/2010/main" xmlns="" val="3078813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Computational Accuracy</a:t>
            </a:r>
            <a:endParaRPr lang="en-US" dirty="0"/>
          </a:p>
        </p:txBody>
      </p:sp>
      <p:sp>
        <p:nvSpPr>
          <p:cNvPr id="3" name="Content Placeholder 2"/>
          <p:cNvSpPr>
            <a:spLocks noGrp="1"/>
          </p:cNvSpPr>
          <p:nvPr>
            <p:ph idx="1"/>
          </p:nvPr>
        </p:nvSpPr>
        <p:spPr/>
        <p:txBody>
          <a:bodyPr/>
          <a:lstStyle/>
          <a:p>
            <a:pPr>
              <a:lnSpc>
                <a:spcPct val="100000"/>
              </a:lnSpc>
            </a:pPr>
            <a:r>
              <a:rPr lang="en-US" dirty="0"/>
              <a:t>Functional accuracy testing can include tests of </a:t>
            </a:r>
            <a:r>
              <a:rPr lang="en-US" dirty="0">
                <a:solidFill>
                  <a:schemeClr val="accent5">
                    <a:lumMod val="20000"/>
                    <a:lumOff val="80000"/>
                  </a:schemeClr>
                </a:solidFill>
              </a:rPr>
              <a:t>computational </a:t>
            </a:r>
            <a:r>
              <a:rPr lang="en-US" dirty="0" smtClean="0">
                <a:solidFill>
                  <a:schemeClr val="accent5">
                    <a:lumMod val="20000"/>
                    <a:lumOff val="80000"/>
                  </a:schemeClr>
                </a:solidFill>
              </a:rPr>
              <a:t>accuracy</a:t>
            </a:r>
          </a:p>
          <a:p>
            <a:pPr lvl="1">
              <a:lnSpc>
                <a:spcPct val="100000"/>
              </a:lnSpc>
              <a:tabLst>
                <a:tab pos="2116138" algn="l"/>
              </a:tabLst>
            </a:pPr>
            <a:r>
              <a:rPr lang="en-US" dirty="0" smtClean="0"/>
              <a:t>Testing </a:t>
            </a:r>
            <a:r>
              <a:rPr lang="en-US" dirty="0"/>
              <a:t>of </a:t>
            </a:r>
            <a:r>
              <a:rPr lang="en-US" dirty="0" smtClean="0"/>
              <a:t>computation accuracy </a:t>
            </a:r>
            <a:r>
              <a:rPr lang="en-US" dirty="0"/>
              <a:t>is </a:t>
            </a:r>
            <a:r>
              <a:rPr lang="en-US" dirty="0" smtClean="0">
                <a:solidFill>
                  <a:schemeClr val="accent5">
                    <a:lumMod val="20000"/>
                    <a:lumOff val="80000"/>
                  </a:schemeClr>
                </a:solidFill>
              </a:rPr>
              <a:t>critical</a:t>
            </a:r>
            <a:r>
              <a:rPr lang="en-US" dirty="0" smtClean="0"/>
              <a:t> for </a:t>
            </a:r>
            <a:r>
              <a:rPr lang="en-US" dirty="0"/>
              <a:t>applications </a:t>
            </a:r>
            <a:r>
              <a:rPr lang="en-US" dirty="0" smtClean="0"/>
              <a:t>with </a:t>
            </a:r>
            <a:r>
              <a:rPr lang="en-US" dirty="0" smtClean="0">
                <a:solidFill>
                  <a:schemeClr val="accent5">
                    <a:lumMod val="20000"/>
                    <a:lumOff val="80000"/>
                  </a:schemeClr>
                </a:solidFill>
              </a:rPr>
              <a:t>math-intensive functionality</a:t>
            </a:r>
          </a:p>
          <a:p>
            <a:pPr lvl="2">
              <a:lnSpc>
                <a:spcPct val="100000"/>
              </a:lnSpc>
            </a:pPr>
            <a:r>
              <a:rPr lang="en-US" dirty="0" smtClean="0"/>
              <a:t>Applications for statistics</a:t>
            </a:r>
            <a:r>
              <a:rPr lang="en-US" dirty="0"/>
              <a:t>, accounting, science, </a:t>
            </a:r>
            <a:r>
              <a:rPr lang="en-US" dirty="0" smtClean="0"/>
              <a:t>engineering, etc.</a:t>
            </a:r>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12</a:t>
            </a:fld>
            <a:endParaRPr lang="en-US" dirty="0"/>
          </a:p>
        </p:txBody>
      </p:sp>
      <p:pic>
        <p:nvPicPr>
          <p:cNvPr id="7" name="Picture 2"/>
          <p:cNvPicPr>
            <a:picLocks noChangeAspect="1" noChangeArrowheads="1"/>
          </p:cNvPicPr>
          <p:nvPr/>
        </p:nvPicPr>
        <p:blipFill>
          <a:blip r:embed="rId2" cstate="print">
            <a:extLst>
              <a:ext uri="{28A0092B-C50C-407E-A947-70E740481C1C}">
                <a14:useLocalDpi xmlns:a14="http://schemas.microsoft.com/office/drawing/2010/main" xmlns=""/>
              </a:ext>
            </a:extLst>
          </a:blip>
          <a:srcRect/>
          <a:stretch>
            <a:fillRect/>
          </a:stretch>
        </p:blipFill>
        <p:spPr bwMode="auto">
          <a:xfrm>
            <a:off x="6038850" y="3997851"/>
            <a:ext cx="2209800" cy="2563635"/>
          </a:xfrm>
          <a:prstGeom prst="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1111876541"/>
      </p:ext>
    </p:extLst>
  </p:cSld>
  <p:clrMapOvr>
    <a:masterClrMapping/>
  </p:clrMapOvr>
  <p:transition spd="slow"/>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1524000"/>
            <a:ext cx="7924800" cy="685800"/>
          </a:xfrm>
        </p:spPr>
        <p:txBody>
          <a:bodyPr/>
          <a:lstStyle/>
          <a:p>
            <a:r>
              <a:rPr lang="en-US" dirty="0" smtClean="0"/>
              <a:t>Functional Suitability</a:t>
            </a:r>
            <a:endParaRPr lang="en-US" dirty="0"/>
          </a:p>
        </p:txBody>
      </p:sp>
      <p:sp>
        <p:nvSpPr>
          <p:cNvPr id="3" name="Subtitle 2"/>
          <p:cNvSpPr>
            <a:spLocks noGrp="1"/>
          </p:cNvSpPr>
          <p:nvPr>
            <p:ph type="subTitle" idx="1"/>
          </p:nvPr>
        </p:nvSpPr>
        <p:spPr>
          <a:xfrm>
            <a:off x="639580" y="2495119"/>
            <a:ext cx="7924800" cy="569120"/>
          </a:xfrm>
        </p:spPr>
        <p:txBody>
          <a:bodyPr/>
          <a:lstStyle/>
          <a:p>
            <a:r>
              <a:rPr lang="en-US" dirty="0" smtClean="0"/>
              <a:t>Can the System Really Solve the Problem?</a:t>
            </a:r>
            <a:endParaRPr lang="en-US" dirty="0"/>
          </a:p>
        </p:txBody>
      </p:sp>
      <p:pic>
        <p:nvPicPr>
          <p:cNvPr id="15362" name="Picture 2" descr="http://www.mars.com/uk/en/assets/images/center-contents/product_suitability.jpg"/>
          <p:cNvPicPr>
            <a:picLocks noChangeAspect="1" noChangeArrowheads="1"/>
          </p:cNvPicPr>
          <p:nvPr/>
        </p:nvPicPr>
        <p:blipFill>
          <a:blip r:embed="rId2" cstate="print">
            <a:extLst>
              <a:ext uri="{28A0092B-C50C-407E-A947-70E740481C1C}">
                <a14:useLocalDpi xmlns:a14="http://schemas.microsoft.com/office/drawing/2010/main" xmlns=""/>
              </a:ext>
            </a:extLst>
          </a:blip>
          <a:srcRect/>
          <a:stretch>
            <a:fillRect/>
          </a:stretch>
        </p:blipFill>
        <p:spPr bwMode="auto">
          <a:xfrm>
            <a:off x="2252663" y="3581400"/>
            <a:ext cx="4638675" cy="2238376"/>
          </a:xfrm>
          <a:prstGeom prst="roundRect">
            <a:avLst/>
          </a:prstGeom>
          <a:noFill/>
          <a:effectLst>
            <a:glow rad="101600">
              <a:schemeClr val="tx1">
                <a:alpha val="60000"/>
              </a:schemeClr>
            </a:glow>
          </a:effectLst>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861636896"/>
      </p:ext>
    </p:extLst>
  </p:cSld>
  <p:clrMapOvr>
    <a:masterClrMapping/>
  </p:clrMapOvr>
  <p:transition spd="slow"/>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Validation</a:t>
            </a:r>
            <a:endParaRPr lang="en-US" dirty="0"/>
          </a:p>
        </p:txBody>
      </p:sp>
      <p:sp>
        <p:nvSpPr>
          <p:cNvPr id="3" name="Content Placeholder 2"/>
          <p:cNvSpPr>
            <a:spLocks noGrp="1"/>
          </p:cNvSpPr>
          <p:nvPr>
            <p:ph idx="1"/>
          </p:nvPr>
        </p:nvSpPr>
        <p:spPr/>
        <p:txBody>
          <a:bodyPr/>
          <a:lstStyle/>
          <a:p>
            <a:pPr>
              <a:lnSpc>
                <a:spcPct val="100000"/>
              </a:lnSpc>
            </a:pPr>
            <a:r>
              <a:rPr lang="en-US" dirty="0" smtClean="0"/>
              <a:t>Functional suitability is related to validation</a:t>
            </a:r>
          </a:p>
          <a:p>
            <a:pPr lvl="1">
              <a:lnSpc>
                <a:spcPct val="100000"/>
              </a:lnSpc>
            </a:pPr>
            <a:r>
              <a:rPr lang="en-US" dirty="0" smtClean="0"/>
              <a:t>Are we building the right system?</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14</a:t>
            </a:fld>
            <a:endParaRPr lang="en-US" dirty="0"/>
          </a:p>
        </p:txBody>
      </p:sp>
      <p:pic>
        <p:nvPicPr>
          <p:cNvPr id="6" name="Picture 3"/>
          <p:cNvPicPr>
            <a:picLocks noChangeAspect="1" noChangeArrowheads="1"/>
          </p:cNvPicPr>
          <p:nvPr/>
        </p:nvPicPr>
        <p:blipFill>
          <a:blip r:embed="rId3" cstate="print">
            <a:extLst>
              <a:ext uri="{28A0092B-C50C-407E-A947-70E740481C1C}">
                <a14:useLocalDpi xmlns:a14="http://schemas.microsoft.com/office/drawing/2010/main" xmlns=""/>
              </a:ext>
            </a:extLst>
          </a:blip>
          <a:srcRect/>
          <a:stretch>
            <a:fillRect/>
          </a:stretch>
        </p:blipFill>
        <p:spPr bwMode="auto">
          <a:xfrm>
            <a:off x="1905000" y="2895600"/>
            <a:ext cx="5334000" cy="3238500"/>
          </a:xfrm>
          <a:prstGeom prst="round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1809237829"/>
      </p:ext>
    </p:extLst>
  </p:cSld>
  <p:clrMapOvr>
    <a:masterClrMapping/>
  </p:clrMapOvr>
  <p:transition spd="slow"/>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t>
            </a:r>
            <a:r>
              <a:rPr lang="en-US" dirty="0" smtClean="0"/>
              <a:t>uitability</a:t>
            </a:r>
            <a:endParaRPr lang="en-US" dirty="0"/>
          </a:p>
        </p:txBody>
      </p:sp>
      <p:sp>
        <p:nvSpPr>
          <p:cNvPr id="3" name="Content Placeholder 2"/>
          <p:cNvSpPr>
            <a:spLocks noGrp="1"/>
          </p:cNvSpPr>
          <p:nvPr>
            <p:ph idx="1"/>
          </p:nvPr>
        </p:nvSpPr>
        <p:spPr/>
        <p:txBody>
          <a:bodyPr/>
          <a:lstStyle/>
          <a:p>
            <a:pPr>
              <a:lnSpc>
                <a:spcPct val="100000"/>
              </a:lnSpc>
            </a:pPr>
            <a:r>
              <a:rPr lang="en-US" dirty="0" smtClean="0"/>
              <a:t>What is suitability?</a:t>
            </a:r>
          </a:p>
          <a:p>
            <a:pPr lvl="1">
              <a:lnSpc>
                <a:spcPct val="100000"/>
              </a:lnSpc>
            </a:pPr>
            <a:r>
              <a:rPr lang="en-US" dirty="0"/>
              <a:t>The capability of the software product to provide an </a:t>
            </a:r>
            <a:r>
              <a:rPr lang="en-US" dirty="0">
                <a:solidFill>
                  <a:schemeClr val="accent5">
                    <a:lumMod val="20000"/>
                    <a:lumOff val="80000"/>
                  </a:schemeClr>
                </a:solidFill>
              </a:rPr>
              <a:t>appropriate set of functions </a:t>
            </a:r>
            <a:r>
              <a:rPr lang="en-US" dirty="0" smtClean="0"/>
              <a:t>for specified </a:t>
            </a:r>
            <a:r>
              <a:rPr lang="en-US" dirty="0"/>
              <a:t>tasks and user </a:t>
            </a:r>
            <a:r>
              <a:rPr lang="en-US" dirty="0" smtClean="0"/>
              <a:t>objectives</a:t>
            </a:r>
          </a:p>
          <a:p>
            <a:pPr lvl="2">
              <a:lnSpc>
                <a:spcPct val="100000"/>
              </a:lnSpc>
            </a:pPr>
            <a:r>
              <a:rPr lang="en-US" dirty="0" smtClean="0"/>
              <a:t>Given the problem we need to solve, can the system solve it?</a:t>
            </a:r>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15</a:t>
            </a:fld>
            <a:endParaRPr lang="en-US" dirty="0"/>
          </a:p>
        </p:txBody>
      </p:sp>
      <p:pic>
        <p:nvPicPr>
          <p:cNvPr id="7" name="Picture 2" descr="http://s3.amazonaws.com/wootsaleimages/Unexpected_News5zdDetail.png"/>
          <p:cNvPicPr>
            <a:picLocks noChangeAspect="1" noChangeArrowheads="1"/>
          </p:cNvPicPr>
          <p:nvPr/>
        </p:nvPicPr>
        <p:blipFill>
          <a:blip r:embed="rId3" cstate="screen">
            <a:extLst>
              <a:ext uri="{28A0092B-C50C-407E-A947-70E740481C1C}">
                <a14:useLocalDpi xmlns:a14="http://schemas.microsoft.com/office/drawing/2010/main" xmlns=""/>
              </a:ext>
            </a:extLst>
          </a:blip>
          <a:srcRect/>
          <a:stretch>
            <a:fillRect/>
          </a:stretch>
        </p:blipFill>
        <p:spPr bwMode="auto">
          <a:xfrm>
            <a:off x="5029200" y="3962400"/>
            <a:ext cx="3251200" cy="2438400"/>
          </a:xfrm>
          <a:prstGeom prst="roundRect">
            <a:avLst/>
          </a:prstGeom>
          <a:noFill/>
          <a:effectLst>
            <a:glow rad="101600">
              <a:schemeClr val="tx1">
                <a:alpha val="60000"/>
              </a:schemeClr>
            </a:glow>
          </a:effectLst>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1820897"/>
      </p:ext>
    </p:extLst>
  </p:cSld>
  <p:clrMapOvr>
    <a:masterClrMapping/>
  </p:clrMapOvr>
  <p:transition spd="slow"/>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Suitability Testing - Example</a:t>
            </a:r>
          </a:p>
        </p:txBody>
      </p:sp>
      <p:sp>
        <p:nvSpPr>
          <p:cNvPr id="3" name="Content Placeholder 2"/>
          <p:cNvSpPr>
            <a:spLocks noGrp="1"/>
          </p:cNvSpPr>
          <p:nvPr>
            <p:ph idx="1"/>
          </p:nvPr>
        </p:nvSpPr>
        <p:spPr>
          <a:xfrm>
            <a:off x="228600" y="1066800"/>
            <a:ext cx="8686800" cy="5410200"/>
          </a:xfrm>
        </p:spPr>
        <p:txBody>
          <a:bodyPr/>
          <a:lstStyle/>
          <a:p>
            <a:pPr>
              <a:lnSpc>
                <a:spcPct val="100000"/>
              </a:lnSpc>
            </a:pPr>
            <a:r>
              <a:rPr lang="en-US" dirty="0" smtClean="0"/>
              <a:t>Suitability testing can be demonstrated with a simple use case example:</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16</a:t>
            </a:fld>
            <a:endParaRPr lang="en-US" dirty="0"/>
          </a:p>
        </p:txBody>
      </p:sp>
      <p:sp>
        <p:nvSpPr>
          <p:cNvPr id="5" name="Rectangle 3"/>
          <p:cNvSpPr txBox="1">
            <a:spLocks noChangeArrowheads="1"/>
          </p:cNvSpPr>
          <p:nvPr/>
        </p:nvSpPr>
        <p:spPr>
          <a:xfrm>
            <a:off x="647700" y="2286000"/>
            <a:ext cx="7848600" cy="3939540"/>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lvl1pPr marL="282575" indent="-282575" algn="l" rtl="0" eaLnBrk="0" fontAlgn="base" hangingPunct="0">
              <a:lnSpc>
                <a:spcPts val="3800"/>
              </a:lnSpc>
              <a:spcBef>
                <a:spcPts val="600"/>
              </a:spcBef>
              <a:spcAft>
                <a:spcPts val="600"/>
              </a:spcAft>
              <a:buClr>
                <a:schemeClr val="accent5">
                  <a:lumMod val="40000"/>
                  <a:lumOff val="60000"/>
                </a:schemeClr>
              </a:buClr>
              <a:buSzPct val="70000"/>
              <a:buFont typeface="Wingdings 2" pitchFamily="18" charset="2"/>
              <a:buChar char=""/>
              <a:tabLst>
                <a:tab pos="282575" algn="l"/>
              </a:tabLst>
              <a:defRPr sz="3200" b="1" kern="1200">
                <a:solidFill>
                  <a:srgbClr val="EBFFD2"/>
                </a:solidFill>
                <a:effectLst>
                  <a:outerShdw blurRad="38100" dist="38100" dir="2700000" algn="tl">
                    <a:srgbClr val="000000">
                      <a:alpha val="43137"/>
                    </a:srgbClr>
                  </a:outerShdw>
                </a:effectLst>
                <a:latin typeface="+mn-lt"/>
                <a:ea typeface="+mn-ea"/>
                <a:cs typeface="+mn-cs"/>
              </a:defRPr>
            </a:lvl1pPr>
            <a:lvl2pPr marL="630238" indent="-273050" algn="l" rtl="0" eaLnBrk="0" fontAlgn="base" hangingPunct="0">
              <a:lnSpc>
                <a:spcPts val="3800"/>
              </a:lnSpc>
              <a:spcBef>
                <a:spcPts val="600"/>
              </a:spcBef>
              <a:spcAft>
                <a:spcPts val="600"/>
              </a:spcAft>
              <a:buClr>
                <a:srgbClr val="8FD600"/>
              </a:buClr>
              <a:buFont typeface="Wingdings 2" pitchFamily="18" charset="2"/>
              <a:buChar char=""/>
              <a:defRPr sz="3000" b="1" kern="1200">
                <a:solidFill>
                  <a:schemeClr val="tx1">
                    <a:lumMod val="40000"/>
                    <a:lumOff val="60000"/>
                  </a:schemeClr>
                </a:solidFill>
                <a:effectLst>
                  <a:outerShdw blurRad="38100" dist="38100" dir="2700000" algn="tl">
                    <a:srgbClr val="000000">
                      <a:alpha val="43137"/>
                    </a:srgbClr>
                  </a:outerShdw>
                </a:effectLst>
                <a:latin typeface="+mn-lt"/>
                <a:ea typeface="+mn-ea"/>
                <a:cs typeface="+mn-cs"/>
              </a:defRPr>
            </a:lvl2pPr>
            <a:lvl3pPr marL="922338" indent="-273050" algn="l" rtl="0" eaLnBrk="0" fontAlgn="base" hangingPunct="0">
              <a:lnSpc>
                <a:spcPts val="3800"/>
              </a:lnSpc>
              <a:spcBef>
                <a:spcPts val="600"/>
              </a:spcBef>
              <a:spcAft>
                <a:spcPts val="600"/>
              </a:spcAft>
              <a:buClr>
                <a:srgbClr val="FFAD9F"/>
              </a:buClr>
              <a:buFont typeface="Wingdings 2" pitchFamily="18" charset="2"/>
              <a:buChar char=""/>
              <a:defRPr sz="2800" b="1" kern="1200">
                <a:solidFill>
                  <a:srgbClr val="F5FFC2"/>
                </a:solidFill>
                <a:effectLst>
                  <a:outerShdw blurRad="38100" dist="38100" dir="2700000" algn="tl">
                    <a:srgbClr val="000000">
                      <a:alpha val="43137"/>
                    </a:srgbClr>
                  </a:outerShdw>
                </a:effectLst>
                <a:latin typeface="+mn-lt"/>
                <a:ea typeface="+mn-ea"/>
                <a:cs typeface="+mn-cs"/>
              </a:defRPr>
            </a:lvl3pPr>
            <a:lvl4pPr marL="1187450" indent="-228600" algn="l" rtl="0" eaLnBrk="0" fontAlgn="base" hangingPunct="0">
              <a:lnSpc>
                <a:spcPts val="3800"/>
              </a:lnSpc>
              <a:spcBef>
                <a:spcPts val="600"/>
              </a:spcBef>
              <a:spcAft>
                <a:spcPts val="600"/>
              </a:spcAft>
              <a:buClr>
                <a:srgbClr val="FACF82"/>
              </a:buClr>
              <a:buFont typeface="Wingdings 2" pitchFamily="18" charset="2"/>
              <a:buChar char=""/>
              <a:defRPr sz="2600" b="1" kern="1200">
                <a:solidFill>
                  <a:schemeClr val="tx1">
                    <a:lumMod val="40000"/>
                    <a:lumOff val="60000"/>
                  </a:schemeClr>
                </a:solidFill>
                <a:effectLst>
                  <a:outerShdw blurRad="38100" dist="38100" dir="2700000" algn="tl">
                    <a:srgbClr val="000000">
                      <a:alpha val="43137"/>
                    </a:srgbClr>
                  </a:outerShdw>
                </a:effectLst>
                <a:latin typeface="+mn-lt"/>
                <a:ea typeface="+mn-ea"/>
                <a:cs typeface="+mn-cs"/>
              </a:defRPr>
            </a:lvl4pPr>
            <a:lvl5pPr marL="1425575" indent="-228600" algn="l" rtl="0" eaLnBrk="0" fontAlgn="base" hangingPunct="0">
              <a:lnSpc>
                <a:spcPts val="3800"/>
              </a:lnSpc>
              <a:spcBef>
                <a:spcPts val="600"/>
              </a:spcBef>
              <a:spcAft>
                <a:spcPts val="600"/>
              </a:spcAft>
              <a:buClr>
                <a:srgbClr val="46A6BD"/>
              </a:buClr>
              <a:buFont typeface="Wingdings 2" pitchFamily="18" charset="2"/>
              <a:buChar char=""/>
              <a:defRPr sz="2400" b="1" kern="1200">
                <a:solidFill>
                  <a:schemeClr val="tx1">
                    <a:lumMod val="40000"/>
                    <a:lumOff val="60000"/>
                  </a:schemeClr>
                </a:solidFill>
                <a:effectLst>
                  <a:outerShdw blurRad="38100" dist="38100" dir="2700000" algn="tl">
                    <a:srgbClr val="000000">
                      <a:alpha val="43137"/>
                    </a:srgbClr>
                  </a:outerShdw>
                </a:effectLst>
                <a:latin typeface="+mn-lt"/>
                <a:ea typeface="+mn-ea"/>
                <a:cs typeface="+mn-cs"/>
              </a:defRPr>
            </a:lvl5pPr>
            <a:lvl6pPr marL="1673352" indent="-228600" algn="l" rtl="0" eaLnBrk="1" latinLnBrk="0" hangingPunct="1">
              <a:spcBef>
                <a:spcPct val="20000"/>
              </a:spcBef>
              <a:buClr>
                <a:schemeClr val="accent6"/>
              </a:buClr>
              <a:buFont typeface="Wingdings 2"/>
              <a:buChar char=""/>
              <a:defRPr sz="1800" kern="1200">
                <a:solidFill>
                  <a:schemeClr val="tx1"/>
                </a:solidFill>
                <a:latin typeface="+mn-lt"/>
                <a:ea typeface="+mn-ea"/>
                <a:cs typeface="+mn-cs"/>
              </a:defRPr>
            </a:lvl6pPr>
            <a:lvl7pPr marL="1911096" indent="-228600" algn="l" rtl="0" eaLnBrk="1" latinLnBrk="0" hangingPunct="1">
              <a:spcBef>
                <a:spcPct val="20000"/>
              </a:spcBef>
              <a:buClr>
                <a:schemeClr val="tx2"/>
              </a:buClr>
              <a:buFont typeface="Wingdings 2"/>
              <a:buChar char=""/>
              <a:defRPr sz="1600" kern="1200">
                <a:solidFill>
                  <a:schemeClr val="tx1"/>
                </a:solidFill>
                <a:latin typeface="+mn-lt"/>
                <a:ea typeface="+mn-ea"/>
                <a:cs typeface="+mn-cs"/>
              </a:defRPr>
            </a:lvl7pPr>
            <a:lvl8pPr marL="2121408"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8pPr>
            <a:lvl9pPr marL="2322576"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9pPr>
          </a:lstStyle>
          <a:p>
            <a:pPr marL="0" lvl="1" indent="0">
              <a:lnSpc>
                <a:spcPct val="100000"/>
              </a:lnSpc>
              <a:buClr>
                <a:srgbClr val="46A6BD">
                  <a:lumMod val="40000"/>
                  <a:lumOff val="60000"/>
                </a:srgbClr>
              </a:buClr>
              <a:buSzPct val="70000"/>
              <a:buFont typeface="Wingdings 2" pitchFamily="18" charset="2"/>
              <a:buNone/>
              <a:tabLst>
                <a:tab pos="282575" algn="l"/>
              </a:tabLst>
            </a:pPr>
            <a:r>
              <a:rPr lang="en-US" sz="2000" noProof="1" smtClean="0">
                <a:solidFill>
                  <a:srgbClr val="CCFF66">
                    <a:lumMod val="40000"/>
                    <a:lumOff val="60000"/>
                  </a:srgbClr>
                </a:solidFill>
                <a:cs typeface="Consolas" pitchFamily="49" charset="0"/>
              </a:rPr>
              <a:t>E-commerce purchase: </a:t>
            </a:r>
            <a:r>
              <a:rPr lang="en-US" sz="2000" noProof="1" smtClean="0">
                <a:solidFill>
                  <a:srgbClr val="46A6BD">
                    <a:lumMod val="20000"/>
                    <a:lumOff val="80000"/>
                  </a:srgbClr>
                </a:solidFill>
                <a:cs typeface="Consolas" pitchFamily="49" charset="0"/>
              </a:rPr>
              <a:t>Normal workflow</a:t>
            </a:r>
          </a:p>
          <a:p>
            <a:pPr marL="0" lvl="1" indent="0">
              <a:lnSpc>
                <a:spcPct val="100000"/>
              </a:lnSpc>
              <a:buClr>
                <a:srgbClr val="46A6BD">
                  <a:lumMod val="40000"/>
                  <a:lumOff val="60000"/>
                </a:srgbClr>
              </a:buClr>
              <a:buSzPct val="70000"/>
              <a:buFont typeface="Wingdings 2" pitchFamily="18" charset="2"/>
              <a:buNone/>
              <a:tabLst>
                <a:tab pos="282575" algn="l"/>
              </a:tabLst>
            </a:pPr>
            <a:endParaRPr lang="en-US" sz="2000" noProof="1" smtClean="0">
              <a:solidFill>
                <a:srgbClr val="46A6BD">
                  <a:lumMod val="20000"/>
                  <a:lumOff val="80000"/>
                </a:srgbClr>
              </a:solidFill>
              <a:cs typeface="Consolas" pitchFamily="49" charset="0"/>
            </a:endParaRPr>
          </a:p>
          <a:p>
            <a:pPr marL="571500" lvl="1" indent="-279400">
              <a:lnSpc>
                <a:spcPct val="100000"/>
              </a:lnSpc>
              <a:buClr>
                <a:srgbClr val="46A6BD">
                  <a:lumMod val="40000"/>
                  <a:lumOff val="60000"/>
                </a:srgbClr>
              </a:buClr>
              <a:buSzPct val="90000"/>
              <a:buFont typeface="+mj-lt"/>
              <a:buAutoNum type="arabicPeriod"/>
              <a:tabLst>
                <a:tab pos="571500" algn="l"/>
              </a:tabLst>
            </a:pPr>
            <a:r>
              <a:rPr lang="en-US" sz="2000" noProof="1" smtClean="0">
                <a:solidFill>
                  <a:srgbClr val="CCFF66">
                    <a:lumMod val="40000"/>
                    <a:lumOff val="60000"/>
                  </a:srgbClr>
                </a:solidFill>
                <a:cs typeface="Consolas" pitchFamily="49" charset="0"/>
              </a:rPr>
              <a:t>Customer places one or more Items in shopping cart</a:t>
            </a:r>
          </a:p>
          <a:p>
            <a:pPr marL="571500" lvl="1" indent="-279400">
              <a:lnSpc>
                <a:spcPct val="100000"/>
              </a:lnSpc>
              <a:buClr>
                <a:srgbClr val="46A6BD">
                  <a:lumMod val="40000"/>
                  <a:lumOff val="60000"/>
                </a:srgbClr>
              </a:buClr>
              <a:buSzPct val="90000"/>
              <a:buFont typeface="+mj-lt"/>
              <a:buAutoNum type="arabicPeriod"/>
              <a:tabLst>
                <a:tab pos="571500" algn="l"/>
              </a:tabLst>
            </a:pPr>
            <a:r>
              <a:rPr lang="en-US" sz="2000" noProof="1" smtClean="0">
                <a:solidFill>
                  <a:srgbClr val="CCFF66">
                    <a:lumMod val="40000"/>
                    <a:lumOff val="60000"/>
                  </a:srgbClr>
                </a:solidFill>
                <a:cs typeface="Consolas" pitchFamily="49" charset="0"/>
              </a:rPr>
              <a:t>Customer selects checkout</a:t>
            </a:r>
            <a:endParaRPr lang="en-US" sz="2000" noProof="1">
              <a:solidFill>
                <a:srgbClr val="CCFF66">
                  <a:lumMod val="40000"/>
                  <a:lumOff val="60000"/>
                </a:srgbClr>
              </a:solidFill>
              <a:cs typeface="Consolas" pitchFamily="49" charset="0"/>
            </a:endParaRPr>
          </a:p>
          <a:p>
            <a:pPr marL="571500" lvl="1" indent="-279400">
              <a:lnSpc>
                <a:spcPct val="100000"/>
              </a:lnSpc>
              <a:buClr>
                <a:srgbClr val="46A6BD">
                  <a:lumMod val="40000"/>
                  <a:lumOff val="60000"/>
                </a:srgbClr>
              </a:buClr>
              <a:buSzPct val="90000"/>
              <a:buFont typeface="+mj-lt"/>
              <a:buAutoNum type="arabicPeriod"/>
              <a:tabLst>
                <a:tab pos="571500" algn="l"/>
              </a:tabLst>
            </a:pPr>
            <a:r>
              <a:rPr lang="en-US" sz="2000" noProof="1" smtClean="0">
                <a:solidFill>
                  <a:srgbClr val="CCFF66">
                    <a:lumMod val="40000"/>
                    <a:lumOff val="60000"/>
                  </a:srgbClr>
                </a:solidFill>
                <a:cs typeface="Consolas" pitchFamily="49" charset="0"/>
              </a:rPr>
              <a:t>System gathers address, payment, and shipping information from Customer</a:t>
            </a:r>
          </a:p>
          <a:p>
            <a:pPr marL="571500" lvl="1" indent="-279400">
              <a:lnSpc>
                <a:spcPct val="100000"/>
              </a:lnSpc>
              <a:buClr>
                <a:srgbClr val="46A6BD">
                  <a:lumMod val="40000"/>
                  <a:lumOff val="60000"/>
                </a:srgbClr>
              </a:buClr>
              <a:buSzPct val="90000"/>
              <a:buFont typeface="+mj-lt"/>
              <a:buAutoNum type="arabicPeriod"/>
              <a:tabLst>
                <a:tab pos="571500" algn="l"/>
              </a:tabLst>
            </a:pPr>
            <a:r>
              <a:rPr lang="en-US" sz="2000" noProof="1" smtClean="0">
                <a:solidFill>
                  <a:srgbClr val="CCFF66">
                    <a:lumMod val="40000"/>
                    <a:lumOff val="60000"/>
                  </a:srgbClr>
                </a:solidFill>
                <a:cs typeface="Consolas" pitchFamily="49" charset="0"/>
              </a:rPr>
              <a:t>System displays all information for User confirmation</a:t>
            </a:r>
          </a:p>
          <a:p>
            <a:pPr marL="571500" lvl="1" indent="-279400">
              <a:lnSpc>
                <a:spcPct val="100000"/>
              </a:lnSpc>
              <a:buClr>
                <a:srgbClr val="46A6BD">
                  <a:lumMod val="40000"/>
                  <a:lumOff val="60000"/>
                </a:srgbClr>
              </a:buClr>
              <a:buSzPct val="90000"/>
              <a:buFont typeface="+mj-lt"/>
              <a:buAutoNum type="arabicPeriod"/>
              <a:tabLst>
                <a:tab pos="571500" algn="l"/>
              </a:tabLst>
            </a:pPr>
            <a:r>
              <a:rPr lang="en-US" sz="2000" noProof="1" smtClean="0">
                <a:solidFill>
                  <a:srgbClr val="CCFF66">
                    <a:lumMod val="40000"/>
                    <a:lumOff val="60000"/>
                  </a:srgbClr>
                </a:solidFill>
                <a:cs typeface="Consolas" pitchFamily="49" charset="0"/>
              </a:rPr>
              <a:t>User confirms order to System for delivery</a:t>
            </a:r>
          </a:p>
          <a:p>
            <a:pPr marL="292100" lvl="1" indent="0">
              <a:lnSpc>
                <a:spcPct val="100000"/>
              </a:lnSpc>
              <a:buClr>
                <a:srgbClr val="46A6BD">
                  <a:lumMod val="40000"/>
                  <a:lumOff val="60000"/>
                </a:srgbClr>
              </a:buClr>
              <a:buSzPct val="90000"/>
              <a:buFont typeface="Wingdings 2" pitchFamily="18" charset="2"/>
              <a:buNone/>
              <a:tabLst>
                <a:tab pos="571500" algn="l"/>
              </a:tabLst>
            </a:pPr>
            <a:endParaRPr lang="en-US" sz="2000" noProof="1" smtClean="0">
              <a:solidFill>
                <a:srgbClr val="CCFF66">
                  <a:lumMod val="40000"/>
                  <a:lumOff val="60000"/>
                </a:srgbClr>
              </a:solidFill>
              <a:cs typeface="Consolas" pitchFamily="49" charset="0"/>
            </a:endParaRPr>
          </a:p>
        </p:txBody>
      </p:sp>
    </p:spTree>
    <p:extLst>
      <p:ext uri="{BB962C8B-B14F-4D97-AF65-F5344CB8AC3E}">
        <p14:creationId xmlns:p14="http://schemas.microsoft.com/office/powerpoint/2010/main" xmlns="" val="1559757950"/>
      </p:ext>
    </p:extLst>
  </p:cSld>
  <p:clrMapOvr>
    <a:masterClrMapping/>
  </p:clrMapOvr>
  <p:transition spd="slow"/>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0" y="228600"/>
            <a:ext cx="7086600" cy="914400"/>
          </a:xfrm>
        </p:spPr>
        <p:txBody>
          <a:bodyPr/>
          <a:lstStyle/>
          <a:p>
            <a:r>
              <a:rPr lang="en-US" sz="3800" dirty="0"/>
              <a:t>Suitability Testing </a:t>
            </a:r>
            <a:r>
              <a:rPr lang="en-US" sz="3800" dirty="0" smtClean="0"/>
              <a:t>– Example (</a:t>
            </a:r>
            <a:r>
              <a:rPr lang="en-US" sz="3800" dirty="0"/>
              <a:t>2</a:t>
            </a:r>
            <a:r>
              <a:rPr lang="en-US" sz="3800" dirty="0" smtClean="0"/>
              <a:t>)</a:t>
            </a:r>
            <a:endParaRPr lang="en-US" sz="3800" dirty="0"/>
          </a:p>
        </p:txBody>
      </p:sp>
      <p:sp>
        <p:nvSpPr>
          <p:cNvPr id="3" name="Content Placeholder 2"/>
          <p:cNvSpPr>
            <a:spLocks noGrp="1"/>
          </p:cNvSpPr>
          <p:nvPr>
            <p:ph idx="1"/>
          </p:nvPr>
        </p:nvSpPr>
        <p:spPr>
          <a:xfrm>
            <a:off x="228600" y="1219200"/>
            <a:ext cx="8686800" cy="5410200"/>
          </a:xfrm>
        </p:spPr>
        <p:txBody>
          <a:bodyPr/>
          <a:lstStyle/>
          <a:p>
            <a:pPr>
              <a:lnSpc>
                <a:spcPct val="100000"/>
              </a:lnSpc>
            </a:pPr>
            <a:r>
              <a:rPr lang="en-US" dirty="0" smtClean="0"/>
              <a:t>The exceptions of the use case would be:</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17</a:t>
            </a:fld>
            <a:endParaRPr lang="en-US" dirty="0"/>
          </a:p>
        </p:txBody>
      </p:sp>
      <p:sp>
        <p:nvSpPr>
          <p:cNvPr id="5" name="Rectangle 3"/>
          <p:cNvSpPr txBox="1">
            <a:spLocks noChangeArrowheads="1"/>
          </p:cNvSpPr>
          <p:nvPr/>
        </p:nvSpPr>
        <p:spPr>
          <a:xfrm>
            <a:off x="647700" y="2057400"/>
            <a:ext cx="7848600" cy="3631763"/>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lvl1pPr marL="282575" indent="-282575" algn="l" rtl="0" eaLnBrk="0" fontAlgn="base" hangingPunct="0">
              <a:lnSpc>
                <a:spcPts val="3800"/>
              </a:lnSpc>
              <a:spcBef>
                <a:spcPts val="600"/>
              </a:spcBef>
              <a:spcAft>
                <a:spcPts val="600"/>
              </a:spcAft>
              <a:buClr>
                <a:schemeClr val="accent5">
                  <a:lumMod val="40000"/>
                  <a:lumOff val="60000"/>
                </a:schemeClr>
              </a:buClr>
              <a:buSzPct val="70000"/>
              <a:buFont typeface="Wingdings 2" pitchFamily="18" charset="2"/>
              <a:buChar char=""/>
              <a:tabLst>
                <a:tab pos="282575" algn="l"/>
              </a:tabLst>
              <a:defRPr sz="3200" b="1" kern="1200">
                <a:solidFill>
                  <a:srgbClr val="EBFFD2"/>
                </a:solidFill>
                <a:effectLst>
                  <a:outerShdw blurRad="38100" dist="38100" dir="2700000" algn="tl">
                    <a:srgbClr val="000000">
                      <a:alpha val="43137"/>
                    </a:srgbClr>
                  </a:outerShdw>
                </a:effectLst>
                <a:latin typeface="+mn-lt"/>
                <a:ea typeface="+mn-ea"/>
                <a:cs typeface="+mn-cs"/>
              </a:defRPr>
            </a:lvl1pPr>
            <a:lvl2pPr marL="630238" indent="-273050" algn="l" rtl="0" eaLnBrk="0" fontAlgn="base" hangingPunct="0">
              <a:lnSpc>
                <a:spcPts val="3800"/>
              </a:lnSpc>
              <a:spcBef>
                <a:spcPts val="600"/>
              </a:spcBef>
              <a:spcAft>
                <a:spcPts val="600"/>
              </a:spcAft>
              <a:buClr>
                <a:srgbClr val="8FD600"/>
              </a:buClr>
              <a:buFont typeface="Wingdings 2" pitchFamily="18" charset="2"/>
              <a:buChar char=""/>
              <a:defRPr sz="3000" b="1" kern="1200">
                <a:solidFill>
                  <a:schemeClr val="tx1">
                    <a:lumMod val="40000"/>
                    <a:lumOff val="60000"/>
                  </a:schemeClr>
                </a:solidFill>
                <a:effectLst>
                  <a:outerShdw blurRad="38100" dist="38100" dir="2700000" algn="tl">
                    <a:srgbClr val="000000">
                      <a:alpha val="43137"/>
                    </a:srgbClr>
                  </a:outerShdw>
                </a:effectLst>
                <a:latin typeface="+mn-lt"/>
                <a:ea typeface="+mn-ea"/>
                <a:cs typeface="+mn-cs"/>
              </a:defRPr>
            </a:lvl2pPr>
            <a:lvl3pPr marL="922338" indent="-273050" algn="l" rtl="0" eaLnBrk="0" fontAlgn="base" hangingPunct="0">
              <a:lnSpc>
                <a:spcPts val="3800"/>
              </a:lnSpc>
              <a:spcBef>
                <a:spcPts val="600"/>
              </a:spcBef>
              <a:spcAft>
                <a:spcPts val="600"/>
              </a:spcAft>
              <a:buClr>
                <a:srgbClr val="FFAD9F"/>
              </a:buClr>
              <a:buFont typeface="Wingdings 2" pitchFamily="18" charset="2"/>
              <a:buChar char=""/>
              <a:defRPr sz="2800" b="1" kern="1200">
                <a:solidFill>
                  <a:srgbClr val="F5FFC2"/>
                </a:solidFill>
                <a:effectLst>
                  <a:outerShdw blurRad="38100" dist="38100" dir="2700000" algn="tl">
                    <a:srgbClr val="000000">
                      <a:alpha val="43137"/>
                    </a:srgbClr>
                  </a:outerShdw>
                </a:effectLst>
                <a:latin typeface="+mn-lt"/>
                <a:ea typeface="+mn-ea"/>
                <a:cs typeface="+mn-cs"/>
              </a:defRPr>
            </a:lvl3pPr>
            <a:lvl4pPr marL="1187450" indent="-228600" algn="l" rtl="0" eaLnBrk="0" fontAlgn="base" hangingPunct="0">
              <a:lnSpc>
                <a:spcPts val="3800"/>
              </a:lnSpc>
              <a:spcBef>
                <a:spcPts val="600"/>
              </a:spcBef>
              <a:spcAft>
                <a:spcPts val="600"/>
              </a:spcAft>
              <a:buClr>
                <a:srgbClr val="FACF82"/>
              </a:buClr>
              <a:buFont typeface="Wingdings 2" pitchFamily="18" charset="2"/>
              <a:buChar char=""/>
              <a:defRPr sz="2600" b="1" kern="1200">
                <a:solidFill>
                  <a:schemeClr val="tx1">
                    <a:lumMod val="40000"/>
                    <a:lumOff val="60000"/>
                  </a:schemeClr>
                </a:solidFill>
                <a:effectLst>
                  <a:outerShdw blurRad="38100" dist="38100" dir="2700000" algn="tl">
                    <a:srgbClr val="000000">
                      <a:alpha val="43137"/>
                    </a:srgbClr>
                  </a:outerShdw>
                </a:effectLst>
                <a:latin typeface="+mn-lt"/>
                <a:ea typeface="+mn-ea"/>
                <a:cs typeface="+mn-cs"/>
              </a:defRPr>
            </a:lvl4pPr>
            <a:lvl5pPr marL="1425575" indent="-228600" algn="l" rtl="0" eaLnBrk="0" fontAlgn="base" hangingPunct="0">
              <a:lnSpc>
                <a:spcPts val="3800"/>
              </a:lnSpc>
              <a:spcBef>
                <a:spcPts val="600"/>
              </a:spcBef>
              <a:spcAft>
                <a:spcPts val="600"/>
              </a:spcAft>
              <a:buClr>
                <a:srgbClr val="46A6BD"/>
              </a:buClr>
              <a:buFont typeface="Wingdings 2" pitchFamily="18" charset="2"/>
              <a:buChar char=""/>
              <a:defRPr sz="2400" b="1" kern="1200">
                <a:solidFill>
                  <a:schemeClr val="tx1">
                    <a:lumMod val="40000"/>
                    <a:lumOff val="60000"/>
                  </a:schemeClr>
                </a:solidFill>
                <a:effectLst>
                  <a:outerShdw blurRad="38100" dist="38100" dir="2700000" algn="tl">
                    <a:srgbClr val="000000">
                      <a:alpha val="43137"/>
                    </a:srgbClr>
                  </a:outerShdw>
                </a:effectLst>
                <a:latin typeface="+mn-lt"/>
                <a:ea typeface="+mn-ea"/>
                <a:cs typeface="+mn-cs"/>
              </a:defRPr>
            </a:lvl5pPr>
            <a:lvl6pPr marL="1673352" indent="-228600" algn="l" rtl="0" eaLnBrk="1" latinLnBrk="0" hangingPunct="1">
              <a:spcBef>
                <a:spcPct val="20000"/>
              </a:spcBef>
              <a:buClr>
                <a:schemeClr val="accent6"/>
              </a:buClr>
              <a:buFont typeface="Wingdings 2"/>
              <a:buChar char=""/>
              <a:defRPr sz="1800" kern="1200">
                <a:solidFill>
                  <a:schemeClr val="tx1"/>
                </a:solidFill>
                <a:latin typeface="+mn-lt"/>
                <a:ea typeface="+mn-ea"/>
                <a:cs typeface="+mn-cs"/>
              </a:defRPr>
            </a:lvl6pPr>
            <a:lvl7pPr marL="1911096" indent="-228600" algn="l" rtl="0" eaLnBrk="1" latinLnBrk="0" hangingPunct="1">
              <a:spcBef>
                <a:spcPct val="20000"/>
              </a:spcBef>
              <a:buClr>
                <a:schemeClr val="tx2"/>
              </a:buClr>
              <a:buFont typeface="Wingdings 2"/>
              <a:buChar char=""/>
              <a:defRPr sz="1600" kern="1200">
                <a:solidFill>
                  <a:schemeClr val="tx1"/>
                </a:solidFill>
                <a:latin typeface="+mn-lt"/>
                <a:ea typeface="+mn-ea"/>
                <a:cs typeface="+mn-cs"/>
              </a:defRPr>
            </a:lvl7pPr>
            <a:lvl8pPr marL="2121408"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8pPr>
            <a:lvl9pPr marL="2322576"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9pPr>
          </a:lstStyle>
          <a:p>
            <a:pPr marL="0" lvl="1" indent="0">
              <a:lnSpc>
                <a:spcPct val="100000"/>
              </a:lnSpc>
              <a:buClr>
                <a:srgbClr val="46A6BD">
                  <a:lumMod val="40000"/>
                  <a:lumOff val="60000"/>
                </a:srgbClr>
              </a:buClr>
              <a:buSzPct val="70000"/>
              <a:buFont typeface="Wingdings 2" pitchFamily="18" charset="2"/>
              <a:buNone/>
              <a:tabLst>
                <a:tab pos="282575" algn="l"/>
              </a:tabLst>
            </a:pPr>
            <a:r>
              <a:rPr lang="en-US" sz="2000" noProof="1" smtClean="0">
                <a:solidFill>
                  <a:srgbClr val="46A6BD">
                    <a:lumMod val="20000"/>
                    <a:lumOff val="80000"/>
                  </a:srgbClr>
                </a:solidFill>
                <a:cs typeface="Consolas" pitchFamily="49" charset="0"/>
              </a:rPr>
              <a:t>Exceptions</a:t>
            </a:r>
          </a:p>
          <a:p>
            <a:pPr marL="0" lvl="1" indent="0">
              <a:lnSpc>
                <a:spcPct val="100000"/>
              </a:lnSpc>
              <a:buClr>
                <a:srgbClr val="46A6BD">
                  <a:lumMod val="40000"/>
                  <a:lumOff val="60000"/>
                </a:srgbClr>
              </a:buClr>
              <a:buSzPct val="70000"/>
              <a:buFont typeface="Wingdings 2" pitchFamily="18" charset="2"/>
              <a:buNone/>
              <a:tabLst>
                <a:tab pos="282575" algn="l"/>
              </a:tabLst>
            </a:pPr>
            <a:endParaRPr lang="en-US" sz="2000" noProof="1" smtClean="0">
              <a:solidFill>
                <a:srgbClr val="46A6BD">
                  <a:lumMod val="20000"/>
                  <a:lumOff val="80000"/>
                </a:srgbClr>
              </a:solidFill>
              <a:cs typeface="Consolas" pitchFamily="49" charset="0"/>
            </a:endParaRPr>
          </a:p>
          <a:p>
            <a:pPr marL="571500" lvl="1" indent="-279400">
              <a:lnSpc>
                <a:spcPct val="100000"/>
              </a:lnSpc>
              <a:buClr>
                <a:srgbClr val="46A6BD">
                  <a:lumMod val="40000"/>
                  <a:lumOff val="60000"/>
                </a:srgbClr>
              </a:buClr>
              <a:buSzPct val="90000"/>
              <a:buFont typeface="+mj-lt"/>
              <a:buAutoNum type="arabicPeriod"/>
              <a:tabLst>
                <a:tab pos="571500" algn="l"/>
              </a:tabLst>
            </a:pPr>
            <a:r>
              <a:rPr lang="en-US" sz="2000" noProof="1" smtClean="0">
                <a:solidFill>
                  <a:srgbClr val="CCFF66">
                    <a:lumMod val="40000"/>
                    <a:lumOff val="60000"/>
                  </a:srgbClr>
                </a:solidFill>
                <a:cs typeface="Consolas" pitchFamily="49" charset="0"/>
              </a:rPr>
              <a:t>Customer attempts </a:t>
            </a:r>
            <a:r>
              <a:rPr lang="en-US" sz="2000" noProof="1">
                <a:solidFill>
                  <a:srgbClr val="CCFF66">
                    <a:lumMod val="40000"/>
                    <a:lumOff val="60000"/>
                  </a:srgbClr>
                </a:solidFill>
                <a:cs typeface="Consolas" pitchFamily="49" charset="0"/>
              </a:rPr>
              <a:t>to check out with an empty shopping </a:t>
            </a:r>
            <a:r>
              <a:rPr lang="en-US" sz="2000" noProof="1" smtClean="0">
                <a:solidFill>
                  <a:srgbClr val="CCFF66">
                    <a:lumMod val="40000"/>
                    <a:lumOff val="60000"/>
                  </a:srgbClr>
                </a:solidFill>
                <a:cs typeface="Consolas" pitchFamily="49" charset="0"/>
              </a:rPr>
              <a:t>cart; </a:t>
            </a:r>
            <a:r>
              <a:rPr lang="en-US" sz="2000" noProof="1" smtClean="0">
                <a:solidFill>
                  <a:srgbClr val="46A6BD">
                    <a:lumMod val="20000"/>
                    <a:lumOff val="80000"/>
                  </a:srgbClr>
                </a:solidFill>
                <a:cs typeface="Consolas" pitchFamily="49" charset="0"/>
              </a:rPr>
              <a:t>System </a:t>
            </a:r>
            <a:r>
              <a:rPr lang="en-US" sz="2000" noProof="1">
                <a:solidFill>
                  <a:srgbClr val="46A6BD">
                    <a:lumMod val="20000"/>
                    <a:lumOff val="80000"/>
                  </a:srgbClr>
                </a:solidFill>
                <a:cs typeface="Consolas" pitchFamily="49" charset="0"/>
              </a:rPr>
              <a:t>gives an error </a:t>
            </a:r>
            <a:r>
              <a:rPr lang="en-US" sz="2000" noProof="1" smtClean="0">
                <a:solidFill>
                  <a:srgbClr val="46A6BD">
                    <a:lumMod val="20000"/>
                    <a:lumOff val="80000"/>
                  </a:srgbClr>
                </a:solidFill>
                <a:cs typeface="Consolas" pitchFamily="49" charset="0"/>
              </a:rPr>
              <a:t>message</a:t>
            </a:r>
          </a:p>
          <a:p>
            <a:pPr marL="571500" lvl="1" indent="-279400">
              <a:lnSpc>
                <a:spcPct val="100000"/>
              </a:lnSpc>
              <a:buClr>
                <a:srgbClr val="46A6BD">
                  <a:lumMod val="40000"/>
                  <a:lumOff val="60000"/>
                </a:srgbClr>
              </a:buClr>
              <a:buSzPct val="90000"/>
              <a:buFont typeface="+mj-lt"/>
              <a:buAutoNum type="arabicPeriod"/>
              <a:tabLst>
                <a:tab pos="571500" algn="l"/>
              </a:tabLst>
            </a:pPr>
            <a:r>
              <a:rPr lang="en-US" sz="2000" noProof="1" smtClean="0">
                <a:solidFill>
                  <a:srgbClr val="CCFF66">
                    <a:lumMod val="40000"/>
                    <a:lumOff val="60000"/>
                  </a:srgbClr>
                </a:solidFill>
                <a:cs typeface="Consolas" pitchFamily="49" charset="0"/>
              </a:rPr>
              <a:t>Customer provides invalid address, payment, or shipping information; </a:t>
            </a:r>
            <a:r>
              <a:rPr lang="en-US" sz="2000" noProof="1" smtClean="0">
                <a:solidFill>
                  <a:srgbClr val="46A6BD">
                    <a:lumMod val="20000"/>
                    <a:lumOff val="80000"/>
                  </a:srgbClr>
                </a:solidFill>
                <a:cs typeface="Consolas" pitchFamily="49" charset="0"/>
              </a:rPr>
              <a:t>System gives error messages as appropriate</a:t>
            </a:r>
          </a:p>
          <a:p>
            <a:pPr marL="571500" lvl="1" indent="-279400">
              <a:lnSpc>
                <a:spcPct val="100000"/>
              </a:lnSpc>
              <a:buClr>
                <a:srgbClr val="46A6BD">
                  <a:lumMod val="40000"/>
                  <a:lumOff val="60000"/>
                </a:srgbClr>
              </a:buClr>
              <a:buSzPct val="90000"/>
              <a:buFont typeface="+mj-lt"/>
              <a:buAutoNum type="arabicPeriod"/>
              <a:tabLst>
                <a:tab pos="571500" algn="l"/>
              </a:tabLst>
            </a:pPr>
            <a:r>
              <a:rPr lang="en-US" sz="2000" noProof="1" smtClean="0">
                <a:solidFill>
                  <a:srgbClr val="CCFF66">
                    <a:lumMod val="40000"/>
                    <a:lumOff val="60000"/>
                  </a:srgbClr>
                </a:solidFill>
                <a:cs typeface="Consolas" pitchFamily="49" charset="0"/>
              </a:rPr>
              <a:t>Customer abandons transaction before or during checkout; </a:t>
            </a:r>
            <a:r>
              <a:rPr lang="en-US" sz="2000" noProof="1" smtClean="0">
                <a:solidFill>
                  <a:srgbClr val="46A6BD">
                    <a:lumMod val="20000"/>
                    <a:lumOff val="80000"/>
                  </a:srgbClr>
                </a:solidFill>
                <a:cs typeface="Consolas" pitchFamily="49" charset="0"/>
              </a:rPr>
              <a:t>System logs Customer out after 10 minutes of inactivity</a:t>
            </a:r>
          </a:p>
          <a:p>
            <a:pPr marL="292100" lvl="1" indent="0">
              <a:lnSpc>
                <a:spcPct val="100000"/>
              </a:lnSpc>
              <a:buClr>
                <a:srgbClr val="46A6BD">
                  <a:lumMod val="40000"/>
                  <a:lumOff val="60000"/>
                </a:srgbClr>
              </a:buClr>
              <a:buSzPct val="90000"/>
              <a:buFont typeface="Wingdings 2" pitchFamily="18" charset="2"/>
              <a:buNone/>
              <a:tabLst>
                <a:tab pos="571500" algn="l"/>
              </a:tabLst>
            </a:pPr>
            <a:endParaRPr lang="en-US" sz="2000" noProof="1" smtClean="0">
              <a:solidFill>
                <a:srgbClr val="CCFF66">
                  <a:lumMod val="40000"/>
                  <a:lumOff val="60000"/>
                </a:srgbClr>
              </a:solidFill>
              <a:cs typeface="Consolas" pitchFamily="49" charset="0"/>
            </a:endParaRPr>
          </a:p>
        </p:txBody>
      </p:sp>
    </p:spTree>
    <p:extLst>
      <p:ext uri="{BB962C8B-B14F-4D97-AF65-F5344CB8AC3E}">
        <p14:creationId xmlns:p14="http://schemas.microsoft.com/office/powerpoint/2010/main" xmlns="" val="3403965246"/>
      </p:ext>
    </p:extLst>
  </p:cSld>
  <p:clrMapOvr>
    <a:masterClrMapping/>
  </p:clrMapOvr>
  <p:transition spd="slow"/>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800" dirty="0">
                <a:solidFill>
                  <a:srgbClr val="CCFF33"/>
                </a:solidFill>
              </a:rPr>
              <a:t>Suitability Testing – Example </a:t>
            </a:r>
            <a:r>
              <a:rPr lang="en-US" sz="3800" dirty="0" smtClean="0">
                <a:solidFill>
                  <a:srgbClr val="CCFF33"/>
                </a:solidFill>
              </a:rPr>
              <a:t>(3)</a:t>
            </a:r>
            <a:endParaRPr lang="en-US" dirty="0"/>
          </a:p>
        </p:txBody>
      </p:sp>
      <p:sp>
        <p:nvSpPr>
          <p:cNvPr id="6" name="Content Placeholder 2"/>
          <p:cNvSpPr>
            <a:spLocks noGrp="1"/>
          </p:cNvSpPr>
          <p:nvPr>
            <p:ph idx="1"/>
          </p:nvPr>
        </p:nvSpPr>
        <p:spPr>
          <a:xfrm>
            <a:off x="228600" y="990600"/>
            <a:ext cx="8686800" cy="609600"/>
          </a:xfrm>
        </p:spPr>
        <p:txBody>
          <a:bodyPr/>
          <a:lstStyle/>
          <a:p>
            <a:r>
              <a:rPr lang="en-US" dirty="0" smtClean="0"/>
              <a:t>A test case for the normal workflow can be:</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18</a:t>
            </a:fld>
            <a:endParaRPr lang="en-US" dirty="0"/>
          </a:p>
        </p:txBody>
      </p:sp>
      <p:graphicFrame>
        <p:nvGraphicFramePr>
          <p:cNvPr id="5" name="Group 134"/>
          <p:cNvGraphicFramePr>
            <a:graphicFrameLocks/>
          </p:cNvGraphicFramePr>
          <p:nvPr>
            <p:extLst/>
          </p:nvPr>
        </p:nvGraphicFramePr>
        <p:xfrm>
          <a:off x="609600" y="1700784"/>
          <a:ext cx="8001000" cy="4471416"/>
        </p:xfrm>
        <a:graphic>
          <a:graphicData uri="http://schemas.openxmlformats.org/drawingml/2006/table">
            <a:tbl>
              <a:tblPr/>
              <a:tblGrid>
                <a:gridCol w="457200"/>
                <a:gridCol w="4953000"/>
                <a:gridCol w="2590800"/>
              </a:tblGrid>
              <a:tr h="352044">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solidFill>
                      <a:schemeClr val="accent5">
                        <a:lumMod val="50000"/>
                      </a:schemeClr>
                    </a:solidFill>
                  </a:tcPr>
                </a:tc>
                <a:tc>
                  <a:txBody>
                    <a:bodyPr/>
                    <a:lstStyle/>
                    <a:p>
                      <a:pPr marL="0" marR="0" lvl="0" indent="0" algn="ctr"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Test Step</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solidFill>
                      <a:schemeClr val="accent5">
                        <a:lumMod val="50000"/>
                      </a:schemeClr>
                    </a:solidFill>
                  </a:tcPr>
                </a:tc>
                <a:tc>
                  <a:txBody>
                    <a:bodyPr/>
                    <a:lstStyle/>
                    <a:p>
                      <a:pPr marL="0" marR="0" lvl="0" indent="0" algn="ctr"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Expected Result</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solidFill>
                      <a:schemeClr val="accent5">
                        <a:lumMod val="50000"/>
                      </a:schemeClr>
                    </a:solidFill>
                  </a:tcPr>
                </a:tc>
              </a:tr>
              <a:tr h="3048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1</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Place 1 item in cart</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Item in cart</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r>
              <a:tr h="3048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2</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Click checkout</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Checkout screen</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r>
              <a:tr h="3048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3</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Input valid address, valid payment using American Express, and valid shipping method information</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Each screen displays correctly and valid inputs are accepted</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r>
              <a:tr h="3048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4</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Verify order information</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Show as entered</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r>
              <a:tr h="3048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5</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Confirm order</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Order in system</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r>
              <a:tr h="3048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6</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Repeat steps 1-5, but place 2 items in cart, and pay with Visa, and ship international</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As shown in 1-5</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r>
              <a:tr h="3048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7</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Repeat steps 1-5, but place the maximum number of items in cart and pay with MasterCard</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As shown in 1-5</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r>
              <a:tr h="3048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8</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Repeat steps 1-5, but pay with Discover</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As shown in 1-5</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xmlns="" val="3639375443"/>
      </p:ext>
    </p:extLst>
  </p:cSld>
  <p:clrMapOvr>
    <a:masterClrMapping/>
  </p:clrMapOvr>
  <p:transition spd="slow"/>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800" dirty="0">
                <a:solidFill>
                  <a:srgbClr val="CCFF33"/>
                </a:solidFill>
              </a:rPr>
              <a:t>Suitability Testing – Example </a:t>
            </a:r>
            <a:r>
              <a:rPr lang="en-US" sz="3800" dirty="0" smtClean="0">
                <a:solidFill>
                  <a:srgbClr val="CCFF33"/>
                </a:solidFill>
              </a:rPr>
              <a:t>(4)</a:t>
            </a:r>
            <a:endParaRPr lang="en-US" dirty="0"/>
          </a:p>
        </p:txBody>
      </p:sp>
      <p:sp>
        <p:nvSpPr>
          <p:cNvPr id="6" name="Content Placeholder 2"/>
          <p:cNvSpPr>
            <a:spLocks noGrp="1"/>
          </p:cNvSpPr>
          <p:nvPr>
            <p:ph idx="1"/>
          </p:nvPr>
        </p:nvSpPr>
        <p:spPr>
          <a:xfrm>
            <a:off x="228600" y="990600"/>
            <a:ext cx="8686800" cy="609600"/>
          </a:xfrm>
        </p:spPr>
        <p:txBody>
          <a:bodyPr/>
          <a:lstStyle/>
          <a:p>
            <a:r>
              <a:rPr lang="en-US" dirty="0" smtClean="0"/>
              <a:t>An exceptional test case can be:</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19</a:t>
            </a:fld>
            <a:endParaRPr lang="en-US" dirty="0"/>
          </a:p>
        </p:txBody>
      </p:sp>
      <p:graphicFrame>
        <p:nvGraphicFramePr>
          <p:cNvPr id="7" name="Group 134"/>
          <p:cNvGraphicFramePr>
            <a:graphicFrameLocks/>
          </p:cNvGraphicFramePr>
          <p:nvPr>
            <p:extLst/>
          </p:nvPr>
        </p:nvGraphicFramePr>
        <p:xfrm>
          <a:off x="609600" y="1905000"/>
          <a:ext cx="8001000" cy="4210812"/>
        </p:xfrm>
        <a:graphic>
          <a:graphicData uri="http://schemas.openxmlformats.org/drawingml/2006/table">
            <a:tbl>
              <a:tblPr/>
              <a:tblGrid>
                <a:gridCol w="457200"/>
                <a:gridCol w="4953000"/>
                <a:gridCol w="2590800"/>
              </a:tblGrid>
              <a:tr h="352044">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solidFill>
                      <a:schemeClr val="accent5">
                        <a:lumMod val="50000"/>
                      </a:schemeClr>
                    </a:solidFill>
                  </a:tcPr>
                </a:tc>
                <a:tc>
                  <a:txBody>
                    <a:bodyPr/>
                    <a:lstStyle/>
                    <a:p>
                      <a:pPr marL="0" marR="0" lvl="0" indent="0" algn="ctr"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Test Step</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solidFill>
                      <a:schemeClr val="accent5">
                        <a:lumMod val="50000"/>
                      </a:schemeClr>
                    </a:solidFill>
                  </a:tcPr>
                </a:tc>
                <a:tc>
                  <a:txBody>
                    <a:bodyPr/>
                    <a:lstStyle/>
                    <a:p>
                      <a:pPr marL="0" marR="0" lvl="0" indent="0" algn="ctr"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Expected Result</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solidFill>
                      <a:schemeClr val="accent5">
                        <a:lumMod val="50000"/>
                      </a:schemeClr>
                    </a:solidFill>
                  </a:tcPr>
                </a:tc>
              </a:tr>
              <a:tr h="3048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1</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Do not place any items in cart</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Cart empty</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r>
              <a:tr h="3048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2</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Click Checkout</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Error message</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r>
              <a:tr h="3048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3</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Place item in cart, click checkout, enter invalid address, then invalid payment, then invalid shipping information</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Error messages, can't proceed to next screen until resolved</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r>
              <a:tr h="3048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4</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Verify order information</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Shown as entered</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r>
              <a:tr h="3048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5</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Confirm order</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Order in system</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r>
              <a:tr h="3048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6</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Repeat steps 1-3, but stop activity and abandon transaction after placing item in cart</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User logged out exactly 10 minutes after activity</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r>
              <a:tr h="3048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7</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Repeat steps 1-3, but stop activity and abandon transaction on each screen</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As shown in 6</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r>
              <a:tr h="304800">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8</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Repeat steps 1-4, do not confirm order</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95000"/>
                        </a:lnSpc>
                        <a:spcBef>
                          <a:spcPct val="40000"/>
                        </a:spcBef>
                        <a:spcAft>
                          <a:spcPct val="0"/>
                        </a:spcAft>
                        <a:buClr>
                          <a:schemeClr val="tx1"/>
                        </a:buClr>
                        <a:buSzTx/>
                        <a:buFontTx/>
                        <a:buNone/>
                        <a:tabLst/>
                        <a:defRPr/>
                      </a:pPr>
                      <a:r>
                        <a:rPr kumimoji="0" lang="en-US" sz="1800" b="1" i="0" u="none" strike="noStrike" kern="1200" cap="none" spc="0" normalizeH="0" baseline="0" noProof="0" dirty="0" smtClean="0">
                          <a:ln>
                            <a:noFill/>
                          </a:ln>
                          <a:solidFill>
                            <a:srgbClr val="EBFFD2"/>
                          </a:solidFill>
                          <a:effectLst>
                            <a:outerShdw blurRad="38100" dist="38100" dir="2700000" algn="tl">
                              <a:srgbClr val="000000">
                                <a:alpha val="43137"/>
                              </a:srgbClr>
                            </a:outerShdw>
                          </a:effectLst>
                          <a:uLnTx/>
                          <a:uFillTx/>
                          <a:latin typeface="+mn-lt"/>
                          <a:ea typeface="+mn-ea"/>
                          <a:cs typeface="+mn-cs"/>
                        </a:rPr>
                        <a:t>As shown in 6</a:t>
                      </a:r>
                    </a:p>
                  </a:txBody>
                  <a:tcPr horzOverflow="overflow">
                    <a:lnL w="12700" cap="flat" cmpd="sng" algn="ctr">
                      <a:solidFill>
                        <a:schemeClr val="accent5">
                          <a:lumMod val="20000"/>
                          <a:lumOff val="80000"/>
                        </a:schemeClr>
                      </a:solidFill>
                      <a:prstDash val="solid"/>
                      <a:round/>
                      <a:headEnd type="none" w="med" len="med"/>
                      <a:tailEnd type="none" w="med" len="med"/>
                    </a:lnL>
                    <a:lnR w="12700" cap="flat" cmpd="sng" algn="ctr">
                      <a:solidFill>
                        <a:schemeClr val="accent5">
                          <a:lumMod val="20000"/>
                          <a:lumOff val="80000"/>
                        </a:schemeClr>
                      </a:solidFill>
                      <a:prstDash val="solid"/>
                      <a:round/>
                      <a:headEnd type="none" w="med" len="med"/>
                      <a:tailEnd type="none" w="med" len="med"/>
                    </a:lnR>
                    <a:lnT w="12700" cap="flat" cmpd="sng" algn="ctr">
                      <a:solidFill>
                        <a:schemeClr val="accent5">
                          <a:lumMod val="20000"/>
                          <a:lumOff val="80000"/>
                        </a:schemeClr>
                      </a:solidFill>
                      <a:prstDash val="solid"/>
                      <a:round/>
                      <a:headEnd type="none" w="med" len="med"/>
                      <a:tailEnd type="none" w="med" len="med"/>
                    </a:lnT>
                    <a:lnB w="12700" cap="flat" cmpd="sng" algn="ctr">
                      <a:solidFill>
                        <a:schemeClr val="accent5">
                          <a:lumMod val="20000"/>
                          <a:lumOff val="80000"/>
                        </a:schemeClr>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xmlns="" val="2975468638"/>
      </p:ext>
    </p:extLst>
  </p:cSld>
  <p:clrMapOvr>
    <a:masterClrMapping/>
  </p:clrMapOvr>
  <p:transition spd="slow"/>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Table of Contents</a:t>
            </a:r>
            <a:endParaRPr lang="en-US" dirty="0"/>
          </a:p>
        </p:txBody>
      </p:sp>
      <p:sp>
        <p:nvSpPr>
          <p:cNvPr id="3" name="Content Placeholder 2"/>
          <p:cNvSpPr>
            <a:spLocks noGrp="1"/>
          </p:cNvSpPr>
          <p:nvPr>
            <p:ph idx="1"/>
          </p:nvPr>
        </p:nvSpPr>
        <p:spPr/>
        <p:txBody>
          <a:bodyPr/>
          <a:lstStyle/>
          <a:p>
            <a:pPr>
              <a:lnSpc>
                <a:spcPct val="100000"/>
              </a:lnSpc>
            </a:pPr>
            <a:r>
              <a:rPr lang="en-US" dirty="0" smtClean="0"/>
              <a:t>Testing of Software Characteristics</a:t>
            </a:r>
          </a:p>
          <a:p>
            <a:pPr>
              <a:lnSpc>
                <a:spcPct val="100000"/>
              </a:lnSpc>
            </a:pPr>
            <a:r>
              <a:rPr lang="en-US" dirty="0" smtClean="0"/>
              <a:t>Quality </a:t>
            </a:r>
            <a:r>
              <a:rPr lang="en-US" dirty="0"/>
              <a:t>Attributes for Domain Testing</a:t>
            </a:r>
          </a:p>
          <a:p>
            <a:pPr lvl="1">
              <a:lnSpc>
                <a:spcPct val="100000"/>
              </a:lnSpc>
            </a:pPr>
            <a:r>
              <a:rPr lang="en-US" dirty="0"/>
              <a:t>Functional Accuracy</a:t>
            </a:r>
          </a:p>
          <a:p>
            <a:pPr lvl="1">
              <a:lnSpc>
                <a:spcPct val="100000"/>
              </a:lnSpc>
            </a:pPr>
            <a:r>
              <a:rPr lang="en-US" dirty="0"/>
              <a:t>Functional Suitability</a:t>
            </a:r>
          </a:p>
          <a:p>
            <a:pPr lvl="1">
              <a:lnSpc>
                <a:spcPct val="100000"/>
              </a:lnSpc>
            </a:pPr>
            <a:r>
              <a:rPr lang="en-US" dirty="0"/>
              <a:t>Functional Interoperability</a:t>
            </a:r>
          </a:p>
          <a:p>
            <a:pPr lvl="1">
              <a:lnSpc>
                <a:spcPct val="100000"/>
              </a:lnSpc>
            </a:pPr>
            <a:r>
              <a:rPr lang="en-US" dirty="0" smtClean="0"/>
              <a:t>Accessibility</a:t>
            </a:r>
            <a:endParaRPr lang="en-US" dirty="0"/>
          </a:p>
          <a:p>
            <a:pPr lvl="1">
              <a:lnSpc>
                <a:spcPct val="100000"/>
              </a:lnSpc>
            </a:pPr>
            <a:r>
              <a:rPr lang="en-US" dirty="0"/>
              <a:t>Usability</a:t>
            </a:r>
            <a:endParaRPr lang="en-US" dirty="0" smtClean="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2</a:t>
            </a:fld>
            <a:endParaRPr lang="en-US" dirty="0"/>
          </a:p>
        </p:txBody>
      </p:sp>
      <p:pic>
        <p:nvPicPr>
          <p:cNvPr id="12290" name="Picture 2"/>
          <p:cNvPicPr>
            <a:picLocks noChangeAspect="1" noChangeArrowheads="1"/>
          </p:cNvPicPr>
          <p:nvPr/>
        </p:nvPicPr>
        <p:blipFill>
          <a:blip r:embed="rId3" cstate="screen">
            <a:extLst>
              <a:ext uri="{28A0092B-C50C-407E-A947-70E740481C1C}">
                <a14:useLocalDpi xmlns:a14="http://schemas.microsoft.com/office/drawing/2010/main" xmlns=""/>
              </a:ext>
            </a:extLst>
          </a:blip>
          <a:srcRect/>
          <a:stretch>
            <a:fillRect/>
          </a:stretch>
        </p:blipFill>
        <p:spPr bwMode="auto">
          <a:xfrm>
            <a:off x="6477000" y="3733800"/>
            <a:ext cx="2206498" cy="2590800"/>
          </a:xfrm>
          <a:prstGeom prst="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2699539829"/>
      </p:ext>
    </p:extLst>
  </p:cSld>
  <p:clrMapOvr>
    <a:masterClrMapping/>
  </p:clrMapOvr>
  <p:transition spd="slow"/>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1219200"/>
            <a:ext cx="7924800" cy="685800"/>
          </a:xfrm>
        </p:spPr>
        <p:txBody>
          <a:bodyPr/>
          <a:lstStyle/>
          <a:p>
            <a:r>
              <a:rPr lang="en-US" dirty="0" smtClean="0"/>
              <a:t>Functional Interoperability</a:t>
            </a:r>
            <a:endParaRPr lang="en-US" dirty="0"/>
          </a:p>
        </p:txBody>
      </p:sp>
      <p:sp>
        <p:nvSpPr>
          <p:cNvPr id="3" name="Subtitle 2"/>
          <p:cNvSpPr>
            <a:spLocks noGrp="1"/>
          </p:cNvSpPr>
          <p:nvPr>
            <p:ph type="subTitle" idx="1"/>
          </p:nvPr>
        </p:nvSpPr>
        <p:spPr>
          <a:xfrm>
            <a:off x="609600" y="1981200"/>
            <a:ext cx="7924800" cy="569120"/>
          </a:xfrm>
        </p:spPr>
        <p:txBody>
          <a:bodyPr/>
          <a:lstStyle/>
          <a:p>
            <a:r>
              <a:rPr lang="en-US" dirty="0" smtClean="0"/>
              <a:t>Do Separate Systems Speak The Same Language?</a:t>
            </a:r>
            <a:endParaRPr lang="en-US" dirty="0"/>
          </a:p>
        </p:txBody>
      </p:sp>
      <p:pic>
        <p:nvPicPr>
          <p:cNvPr id="18439" name="Picture 7"/>
          <p:cNvPicPr>
            <a:picLocks noChangeAspect="1" noChangeArrowheads="1"/>
          </p:cNvPicPr>
          <p:nvPr/>
        </p:nvPicPr>
        <p:blipFill>
          <a:blip r:embed="rId3" cstate="print">
            <a:extLst>
              <a:ext uri="{28A0092B-C50C-407E-A947-70E740481C1C}">
                <a14:useLocalDpi xmlns:a14="http://schemas.microsoft.com/office/drawing/2010/main" xmlns=""/>
              </a:ext>
            </a:extLst>
          </a:blip>
          <a:srcRect/>
          <a:stretch>
            <a:fillRect/>
          </a:stretch>
        </p:blipFill>
        <p:spPr bwMode="auto">
          <a:xfrm>
            <a:off x="3357563" y="3505200"/>
            <a:ext cx="2428875" cy="1885950"/>
          </a:xfrm>
          <a:prstGeom prst="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1309930676"/>
      </p:ext>
    </p:extLst>
  </p:cSld>
  <p:clrMapOvr>
    <a:masterClrMapping/>
  </p:clrMapOvr>
  <p:transition spd="slow"/>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Functional I</a:t>
            </a:r>
            <a:r>
              <a:rPr lang="en-US" dirty="0" smtClean="0"/>
              <a:t>nteroperability</a:t>
            </a:r>
            <a:endParaRPr lang="en-US" dirty="0"/>
          </a:p>
        </p:txBody>
      </p:sp>
      <p:sp>
        <p:nvSpPr>
          <p:cNvPr id="3" name="Content Placeholder 2"/>
          <p:cNvSpPr>
            <a:spLocks noGrp="1"/>
          </p:cNvSpPr>
          <p:nvPr>
            <p:ph idx="1"/>
          </p:nvPr>
        </p:nvSpPr>
        <p:spPr/>
        <p:txBody>
          <a:bodyPr/>
          <a:lstStyle/>
          <a:p>
            <a:pPr>
              <a:lnSpc>
                <a:spcPct val="100000"/>
              </a:lnSpc>
            </a:pPr>
            <a:r>
              <a:rPr lang="en-US" dirty="0" smtClean="0"/>
              <a:t>Functional interoperability</a:t>
            </a:r>
          </a:p>
          <a:p>
            <a:pPr lvl="1">
              <a:lnSpc>
                <a:spcPct val="100000"/>
              </a:lnSpc>
            </a:pPr>
            <a:r>
              <a:rPr lang="en-US" dirty="0" smtClean="0"/>
              <a:t>Is an application able to function correctly in all intended target environments</a:t>
            </a:r>
          </a:p>
          <a:p>
            <a:pPr lvl="2">
              <a:lnSpc>
                <a:spcPct val="100000"/>
              </a:lnSpc>
            </a:pPr>
            <a:r>
              <a:rPr lang="en-US" dirty="0" smtClean="0"/>
              <a:t>Hardware</a:t>
            </a:r>
          </a:p>
          <a:p>
            <a:pPr lvl="2">
              <a:lnSpc>
                <a:spcPct val="100000"/>
              </a:lnSpc>
            </a:pPr>
            <a:r>
              <a:rPr lang="en-US" dirty="0" smtClean="0"/>
              <a:t>Software</a:t>
            </a:r>
          </a:p>
          <a:p>
            <a:pPr lvl="2">
              <a:lnSpc>
                <a:spcPct val="100000"/>
              </a:lnSpc>
            </a:pPr>
            <a:r>
              <a:rPr lang="en-US" dirty="0"/>
              <a:t>C</a:t>
            </a:r>
            <a:r>
              <a:rPr lang="en-US" dirty="0" smtClean="0"/>
              <a:t>onnectivity infrastructure</a:t>
            </a:r>
          </a:p>
          <a:p>
            <a:pPr lvl="2">
              <a:lnSpc>
                <a:spcPct val="100000"/>
              </a:lnSpc>
            </a:pPr>
            <a:r>
              <a:rPr lang="en-US" dirty="0"/>
              <a:t>D</a:t>
            </a:r>
            <a:r>
              <a:rPr lang="en-US" dirty="0" smtClean="0"/>
              <a:t>atabase systems</a:t>
            </a:r>
          </a:p>
          <a:p>
            <a:pPr lvl="2">
              <a:lnSpc>
                <a:spcPct val="100000"/>
              </a:lnSpc>
            </a:pPr>
            <a:r>
              <a:rPr lang="en-US" dirty="0"/>
              <a:t>O</a:t>
            </a:r>
            <a:r>
              <a:rPr lang="en-US" dirty="0" smtClean="0"/>
              <a:t>perating systems</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21</a:t>
            </a:fld>
            <a:endParaRPr lang="en-US" dirty="0"/>
          </a:p>
        </p:txBody>
      </p:sp>
      <p:pic>
        <p:nvPicPr>
          <p:cNvPr id="5" name="Picture 2"/>
          <p:cNvPicPr>
            <a:picLocks noChangeAspect="1" noChangeArrowheads="1"/>
          </p:cNvPicPr>
          <p:nvPr/>
        </p:nvPicPr>
        <p:blipFill>
          <a:blip r:embed="rId2" cstate="print">
            <a:extLst>
              <a:ext uri="{28A0092B-C50C-407E-A947-70E740481C1C}">
                <a14:useLocalDpi xmlns:a14="http://schemas.microsoft.com/office/drawing/2010/main" xmlns=""/>
              </a:ext>
            </a:extLst>
          </a:blip>
          <a:srcRect/>
          <a:stretch>
            <a:fillRect/>
          </a:stretch>
        </p:blipFill>
        <p:spPr bwMode="auto">
          <a:xfrm>
            <a:off x="6248400" y="3643859"/>
            <a:ext cx="2309191" cy="2590800"/>
          </a:xfrm>
          <a:prstGeom prst="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1944770557"/>
      </p:ext>
    </p:extLst>
  </p:cSld>
  <p:clrMapOvr>
    <a:masterClrMapping/>
  </p:clrMapOvr>
  <p:transition spd="slow"/>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Functional </a:t>
            </a:r>
            <a:r>
              <a:rPr lang="en-US" dirty="0" smtClean="0"/>
              <a:t>Interoperability (2)</a:t>
            </a:r>
            <a:endParaRPr lang="en-US" dirty="0"/>
          </a:p>
        </p:txBody>
      </p:sp>
      <p:sp>
        <p:nvSpPr>
          <p:cNvPr id="3" name="Content Placeholder 2"/>
          <p:cNvSpPr>
            <a:spLocks noGrp="1"/>
          </p:cNvSpPr>
          <p:nvPr>
            <p:ph idx="1"/>
          </p:nvPr>
        </p:nvSpPr>
        <p:spPr/>
        <p:txBody>
          <a:bodyPr/>
          <a:lstStyle/>
          <a:p>
            <a:pPr>
              <a:lnSpc>
                <a:spcPct val="100000"/>
              </a:lnSpc>
            </a:pPr>
            <a:r>
              <a:rPr lang="en-US" dirty="0" smtClean="0"/>
              <a:t>Functional interoperability relates to:</a:t>
            </a:r>
          </a:p>
          <a:p>
            <a:pPr lvl="1">
              <a:lnSpc>
                <a:spcPct val="100000"/>
              </a:lnSpc>
            </a:pPr>
            <a:r>
              <a:rPr lang="en-US" dirty="0" smtClean="0"/>
              <a:t>Elements </a:t>
            </a:r>
            <a:r>
              <a:rPr lang="en-US" dirty="0"/>
              <a:t>of the environment that the system must </a:t>
            </a:r>
            <a:r>
              <a:rPr lang="en-US" dirty="0">
                <a:solidFill>
                  <a:schemeClr val="accent5">
                    <a:lumMod val="20000"/>
                    <a:lumOff val="80000"/>
                  </a:schemeClr>
                </a:solidFill>
              </a:rPr>
              <a:t>interoperate directly </a:t>
            </a:r>
            <a:r>
              <a:rPr lang="en-US" dirty="0" smtClean="0"/>
              <a:t>with</a:t>
            </a:r>
            <a:endParaRPr lang="en-US" dirty="0"/>
          </a:p>
          <a:p>
            <a:pPr lvl="1">
              <a:lnSpc>
                <a:spcPct val="100000"/>
              </a:lnSpc>
            </a:pPr>
            <a:r>
              <a:rPr lang="en-US" dirty="0" smtClean="0"/>
              <a:t>Elements </a:t>
            </a:r>
            <a:r>
              <a:rPr lang="en-US" dirty="0"/>
              <a:t>that it interoperates </a:t>
            </a:r>
            <a:r>
              <a:rPr lang="en-US" dirty="0">
                <a:solidFill>
                  <a:schemeClr val="accent5">
                    <a:lumMod val="20000"/>
                    <a:lumOff val="80000"/>
                  </a:schemeClr>
                </a:solidFill>
              </a:rPr>
              <a:t>indirectly</a:t>
            </a:r>
            <a:r>
              <a:rPr lang="en-US" dirty="0"/>
              <a:t> with </a:t>
            </a:r>
            <a:endParaRPr lang="en-US" dirty="0" smtClean="0"/>
          </a:p>
          <a:p>
            <a:pPr lvl="1">
              <a:lnSpc>
                <a:spcPct val="100000"/>
              </a:lnSpc>
            </a:pPr>
            <a:r>
              <a:rPr lang="en-US" dirty="0" smtClean="0"/>
              <a:t>Elements the system </a:t>
            </a:r>
            <a:r>
              <a:rPr lang="en-US" dirty="0" smtClean="0">
                <a:solidFill>
                  <a:schemeClr val="accent5">
                    <a:lumMod val="20000"/>
                    <a:lumOff val="80000"/>
                  </a:schemeClr>
                </a:solidFill>
              </a:rPr>
              <a:t>cohabitates</a:t>
            </a:r>
            <a:r>
              <a:rPr lang="en-US" dirty="0" smtClean="0"/>
              <a:t> with</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22</a:t>
            </a:fld>
            <a:endParaRPr lang="en-US" dirty="0"/>
          </a:p>
        </p:txBody>
      </p:sp>
      <p:pic>
        <p:nvPicPr>
          <p:cNvPr id="5" name="Picture 6"/>
          <p:cNvPicPr>
            <a:picLocks noChangeAspect="1" noChangeArrowheads="1"/>
          </p:cNvPicPr>
          <p:nvPr/>
        </p:nvPicPr>
        <p:blipFill>
          <a:blip r:embed="rId2" cstate="screen">
            <a:extLst>
              <a:ext uri="{28A0092B-C50C-407E-A947-70E740481C1C}">
                <a14:useLocalDpi xmlns:a14="http://schemas.microsoft.com/office/drawing/2010/main" xmlns=""/>
              </a:ext>
            </a:extLst>
          </a:blip>
          <a:srcRect/>
          <a:stretch>
            <a:fillRect/>
          </a:stretch>
        </p:blipFill>
        <p:spPr bwMode="auto">
          <a:xfrm>
            <a:off x="3657600" y="4038600"/>
            <a:ext cx="1984618" cy="2414587"/>
          </a:xfrm>
          <a:prstGeom prst="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629496550"/>
      </p:ext>
    </p:extLst>
  </p:cSld>
  <p:clrMapOvr>
    <a:masterClrMapping/>
  </p:clrMapOvr>
  <p:transition spd="slow"/>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Cohabitation</a:t>
            </a:r>
            <a:endParaRPr lang="en-US" dirty="0"/>
          </a:p>
        </p:txBody>
      </p:sp>
      <p:sp>
        <p:nvSpPr>
          <p:cNvPr id="3" name="Content Placeholder 2"/>
          <p:cNvSpPr>
            <a:spLocks noGrp="1"/>
          </p:cNvSpPr>
          <p:nvPr>
            <p:ph idx="1"/>
          </p:nvPr>
        </p:nvSpPr>
        <p:spPr/>
        <p:txBody>
          <a:bodyPr/>
          <a:lstStyle/>
          <a:p>
            <a:pPr>
              <a:lnSpc>
                <a:spcPct val="100000"/>
              </a:lnSpc>
            </a:pPr>
            <a:r>
              <a:rPr lang="en-US" dirty="0" smtClean="0"/>
              <a:t>What do we mean by </a:t>
            </a:r>
            <a:r>
              <a:rPr lang="en-US" dirty="0" smtClean="0">
                <a:solidFill>
                  <a:schemeClr val="accent5">
                    <a:lumMod val="20000"/>
                    <a:lumOff val="80000"/>
                  </a:schemeClr>
                </a:solidFill>
              </a:rPr>
              <a:t>cohabitating</a:t>
            </a:r>
            <a:r>
              <a:rPr lang="en-US" dirty="0" smtClean="0"/>
              <a:t> elements?</a:t>
            </a:r>
          </a:p>
          <a:p>
            <a:pPr lvl="1">
              <a:lnSpc>
                <a:spcPct val="100000"/>
              </a:lnSpc>
            </a:pPr>
            <a:r>
              <a:rPr lang="en-US" dirty="0"/>
              <a:t>A</a:t>
            </a:r>
            <a:r>
              <a:rPr lang="en-US" dirty="0" smtClean="0"/>
              <a:t>pplications sharing common resources but without working together</a:t>
            </a:r>
          </a:p>
          <a:p>
            <a:pPr lvl="2">
              <a:lnSpc>
                <a:spcPct val="100000"/>
              </a:lnSpc>
            </a:pPr>
            <a:r>
              <a:rPr lang="en-US" dirty="0" smtClean="0"/>
              <a:t>Network infrastructure</a:t>
            </a:r>
          </a:p>
          <a:p>
            <a:pPr lvl="2">
              <a:lnSpc>
                <a:spcPct val="100000"/>
              </a:lnSpc>
            </a:pPr>
            <a:r>
              <a:rPr lang="en-US" dirty="0" smtClean="0"/>
              <a:t>CPU capability</a:t>
            </a:r>
          </a:p>
          <a:p>
            <a:pPr lvl="2">
              <a:lnSpc>
                <a:spcPct val="100000"/>
              </a:lnSpc>
            </a:pPr>
            <a:r>
              <a:rPr lang="en-US" dirty="0"/>
              <a:t>M</a:t>
            </a:r>
            <a:r>
              <a:rPr lang="en-US" dirty="0" smtClean="0"/>
              <a:t>emory space</a:t>
            </a:r>
          </a:p>
          <a:p>
            <a:pPr lvl="2">
              <a:lnSpc>
                <a:spcPct val="100000"/>
              </a:lnSpc>
            </a:pPr>
            <a:r>
              <a:rPr lang="en-US" dirty="0"/>
              <a:t>E</a:t>
            </a:r>
            <a:r>
              <a:rPr lang="en-US" dirty="0" smtClean="0"/>
              <a:t>tc.</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23</a:t>
            </a:fld>
            <a:endParaRPr lang="en-US" dirty="0"/>
          </a:p>
        </p:txBody>
      </p:sp>
      <p:pic>
        <p:nvPicPr>
          <p:cNvPr id="22530" name="Picture 2" descr="http://farm1.static.flickr.com/53/142455033_49ce50a89b.jpg"/>
          <p:cNvPicPr>
            <a:picLocks noChangeAspect="1" noChangeArrowheads="1"/>
          </p:cNvPicPr>
          <p:nvPr/>
        </p:nvPicPr>
        <p:blipFill>
          <a:blip r:embed="rId3" cstate="print">
            <a:extLst>
              <a:ext uri="{28A0092B-C50C-407E-A947-70E740481C1C}">
                <a14:useLocalDpi xmlns:a14="http://schemas.microsoft.com/office/drawing/2010/main" xmlns=""/>
              </a:ext>
            </a:extLst>
          </a:blip>
          <a:srcRect/>
          <a:stretch>
            <a:fillRect/>
          </a:stretch>
        </p:blipFill>
        <p:spPr bwMode="auto">
          <a:xfrm>
            <a:off x="4876800" y="4025900"/>
            <a:ext cx="3679438" cy="2362200"/>
          </a:xfrm>
          <a:prstGeom prst="roundRect">
            <a:avLst/>
          </a:prstGeom>
          <a:noFill/>
          <a:effectLst>
            <a:glow rad="101600">
              <a:schemeClr val="tx1">
                <a:alpha val="60000"/>
              </a:schemeClr>
            </a:glow>
          </a:effectLst>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4157082359"/>
      </p:ext>
    </p:extLst>
  </p:cSld>
  <p:clrMapOvr>
    <a:masterClrMapping/>
  </p:clrMapOvr>
  <p:transition spd="slow"/>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800" dirty="0" smtClean="0"/>
              <a:t>What is a Good Interoperability?</a:t>
            </a:r>
            <a:endParaRPr lang="en-US" sz="3800" dirty="0"/>
          </a:p>
        </p:txBody>
      </p:sp>
      <p:sp>
        <p:nvSpPr>
          <p:cNvPr id="3" name="Content Placeholder 2"/>
          <p:cNvSpPr>
            <a:spLocks noGrp="1"/>
          </p:cNvSpPr>
          <p:nvPr>
            <p:ph idx="1"/>
          </p:nvPr>
        </p:nvSpPr>
        <p:spPr/>
        <p:txBody>
          <a:bodyPr/>
          <a:lstStyle/>
          <a:p>
            <a:pPr>
              <a:lnSpc>
                <a:spcPct val="100000"/>
              </a:lnSpc>
            </a:pPr>
            <a:r>
              <a:rPr lang="en-US" dirty="0"/>
              <a:t>Good interoperability implies ease </a:t>
            </a:r>
            <a:r>
              <a:rPr lang="en-US" dirty="0" smtClean="0"/>
              <a:t>of integration </a:t>
            </a:r>
            <a:r>
              <a:rPr lang="en-US" dirty="0"/>
              <a:t>with other systems </a:t>
            </a:r>
            <a:endParaRPr lang="en-US" dirty="0" smtClean="0"/>
          </a:p>
          <a:p>
            <a:pPr lvl="1">
              <a:lnSpc>
                <a:spcPct val="100000"/>
              </a:lnSpc>
            </a:pPr>
            <a:r>
              <a:rPr lang="en-US" dirty="0"/>
              <a:t>W</a:t>
            </a:r>
            <a:r>
              <a:rPr lang="en-US" dirty="0" smtClean="0"/>
              <a:t>ith </a:t>
            </a:r>
            <a:r>
              <a:rPr lang="en-US" dirty="0"/>
              <a:t>few if any major changes</a:t>
            </a:r>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24</a:t>
            </a:fld>
            <a:endParaRPr lang="en-US" dirty="0"/>
          </a:p>
        </p:txBody>
      </p:sp>
      <p:pic>
        <p:nvPicPr>
          <p:cNvPr id="5" name="Picture 9" descr="http://www.cenelec.eu/images/Interoperability.jpg"/>
          <p:cNvPicPr>
            <a:picLocks noChangeAspect="1" noChangeArrowheads="1"/>
          </p:cNvPicPr>
          <p:nvPr/>
        </p:nvPicPr>
        <p:blipFill>
          <a:blip r:embed="rId3" cstate="print">
            <a:extLst>
              <a:ext uri="{28A0092B-C50C-407E-A947-70E740481C1C}">
                <a14:useLocalDpi xmlns:a14="http://schemas.microsoft.com/office/drawing/2010/main" xmlns=""/>
              </a:ext>
            </a:extLst>
          </a:blip>
          <a:srcRect/>
          <a:stretch>
            <a:fillRect/>
          </a:stretch>
        </p:blipFill>
        <p:spPr bwMode="auto">
          <a:xfrm>
            <a:off x="2705815" y="3581400"/>
            <a:ext cx="3732370" cy="2486025"/>
          </a:xfrm>
          <a:prstGeom prst="roundRect">
            <a:avLst/>
          </a:prstGeom>
          <a:noFill/>
          <a:effectLst>
            <a:glow rad="101600">
              <a:schemeClr val="tx1">
                <a:alpha val="60000"/>
              </a:schemeClr>
            </a:glow>
          </a:effectLst>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876659971"/>
      </p:ext>
    </p:extLst>
  </p:cSld>
  <p:clrMapOvr>
    <a:masterClrMapping/>
  </p:clrMapOvr>
  <p:transition spd="slow"/>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42925" y="914400"/>
            <a:ext cx="7924800" cy="685800"/>
          </a:xfrm>
        </p:spPr>
        <p:txBody>
          <a:bodyPr/>
          <a:lstStyle/>
          <a:p>
            <a:r>
              <a:rPr lang="en-US" dirty="0" smtClean="0"/>
              <a:t>Accessibility</a:t>
            </a:r>
            <a:endParaRPr lang="en-US" dirty="0"/>
          </a:p>
        </p:txBody>
      </p:sp>
      <p:pic>
        <p:nvPicPr>
          <p:cNvPr id="1026" name="Picture 2" descr="http://www.imacoder.net/img/accessibility.png"/>
          <p:cNvPicPr>
            <a:picLocks noChangeAspect="1" noChangeArrowheads="1"/>
          </p:cNvPicPr>
          <p:nvPr/>
        </p:nvPicPr>
        <p:blipFill>
          <a:blip r:embed="rId3" cstate="print">
            <a:extLst>
              <a:ext uri="{28A0092B-C50C-407E-A947-70E740481C1C}">
                <a14:useLocalDpi xmlns:a14="http://schemas.microsoft.com/office/drawing/2010/main" xmlns=""/>
              </a:ext>
            </a:extLst>
          </a:blip>
          <a:srcRect/>
          <a:stretch>
            <a:fillRect/>
          </a:stretch>
        </p:blipFill>
        <p:spPr bwMode="auto">
          <a:xfrm>
            <a:off x="2514600" y="2209800"/>
            <a:ext cx="3981450" cy="3981450"/>
          </a:xfrm>
          <a:prstGeom prst="rect">
            <a:avLst/>
          </a:prstGeom>
          <a:noFill/>
          <a:effectLst>
            <a:glow rad="101600">
              <a:schemeClr val="tx1">
                <a:alpha val="60000"/>
              </a:schemeClr>
            </a:glow>
          </a:effectLst>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683187044"/>
      </p:ext>
    </p:extLst>
  </p:cSld>
  <p:clrMapOvr>
    <a:masterClrMapping/>
  </p:clrMapOvr>
  <p:transition spd="slow"/>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Accessibility Testing</a:t>
            </a:r>
            <a:endParaRPr lang="en-US" dirty="0"/>
          </a:p>
        </p:txBody>
      </p:sp>
      <p:sp>
        <p:nvSpPr>
          <p:cNvPr id="3" name="Content Placeholder 2"/>
          <p:cNvSpPr>
            <a:spLocks noGrp="1"/>
          </p:cNvSpPr>
          <p:nvPr>
            <p:ph idx="1"/>
          </p:nvPr>
        </p:nvSpPr>
        <p:spPr/>
        <p:txBody>
          <a:bodyPr/>
          <a:lstStyle/>
          <a:p>
            <a:pPr>
              <a:lnSpc>
                <a:spcPct val="100000"/>
              </a:lnSpc>
            </a:pPr>
            <a:r>
              <a:rPr lang="en-US" dirty="0" smtClean="0"/>
              <a:t>Accessibility testing</a:t>
            </a:r>
          </a:p>
          <a:p>
            <a:pPr lvl="1">
              <a:lnSpc>
                <a:spcPct val="100000"/>
              </a:lnSpc>
            </a:pPr>
            <a:r>
              <a:rPr lang="en-US" dirty="0" smtClean="0"/>
              <a:t>Tests </a:t>
            </a:r>
            <a:r>
              <a:rPr lang="en-US" dirty="0"/>
              <a:t>the ability of </a:t>
            </a:r>
            <a:r>
              <a:rPr lang="en-US" dirty="0" smtClean="0"/>
              <a:t>users with </a:t>
            </a:r>
            <a:r>
              <a:rPr lang="en-US" dirty="0"/>
              <a:t>particular </a:t>
            </a:r>
            <a:r>
              <a:rPr lang="en-US" dirty="0">
                <a:solidFill>
                  <a:schemeClr val="accent5">
                    <a:lumMod val="20000"/>
                    <a:lumOff val="80000"/>
                  </a:schemeClr>
                </a:solidFill>
              </a:rPr>
              <a:t>requirements</a:t>
            </a:r>
            <a:r>
              <a:rPr lang="en-US" dirty="0"/>
              <a:t>, </a:t>
            </a:r>
            <a:r>
              <a:rPr lang="en-US" dirty="0">
                <a:solidFill>
                  <a:schemeClr val="accent5">
                    <a:lumMod val="20000"/>
                    <a:lumOff val="80000"/>
                  </a:schemeClr>
                </a:solidFill>
              </a:rPr>
              <a:t>restrictions</a:t>
            </a:r>
            <a:r>
              <a:rPr lang="en-US" dirty="0"/>
              <a:t>, or </a:t>
            </a:r>
            <a:r>
              <a:rPr lang="en-US" dirty="0">
                <a:solidFill>
                  <a:schemeClr val="accent5">
                    <a:lumMod val="20000"/>
                    <a:lumOff val="80000"/>
                  </a:schemeClr>
                </a:solidFill>
              </a:rPr>
              <a:t>disabilities</a:t>
            </a:r>
            <a:r>
              <a:rPr lang="en-US" dirty="0"/>
              <a:t> to use </a:t>
            </a:r>
            <a:r>
              <a:rPr lang="en-US" dirty="0" smtClean="0"/>
              <a:t>the system</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26</a:t>
            </a:fld>
            <a:endParaRPr lang="en-US" dirty="0"/>
          </a:p>
        </p:txBody>
      </p:sp>
      <p:pic>
        <p:nvPicPr>
          <p:cNvPr id="2050" name="Picture 2"/>
          <p:cNvPicPr>
            <a:picLocks noChangeAspect="1" noChangeArrowheads="1"/>
          </p:cNvPicPr>
          <p:nvPr/>
        </p:nvPicPr>
        <p:blipFill>
          <a:blip r:embed="rId3" cstate="print">
            <a:extLst>
              <a:ext uri="{28A0092B-C50C-407E-A947-70E740481C1C}">
                <a14:useLocalDpi xmlns:a14="http://schemas.microsoft.com/office/drawing/2010/main" xmlns=""/>
              </a:ext>
            </a:extLst>
          </a:blip>
          <a:srcRect/>
          <a:stretch>
            <a:fillRect/>
          </a:stretch>
        </p:blipFill>
        <p:spPr bwMode="auto">
          <a:xfrm>
            <a:off x="3962400" y="3816350"/>
            <a:ext cx="4257675" cy="3019425"/>
          </a:xfrm>
          <a:prstGeom prst="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3454681255"/>
      </p:ext>
    </p:extLst>
  </p:cSld>
  <p:clrMapOvr>
    <a:masterClrMapping/>
  </p:clrMapOvr>
  <p:transition spd="slow"/>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Accessibility is Needed?</a:t>
            </a:r>
            <a:endParaRPr lang="en-US" dirty="0"/>
          </a:p>
        </p:txBody>
      </p:sp>
      <p:sp>
        <p:nvSpPr>
          <p:cNvPr id="3" name="Content Placeholder 2"/>
          <p:cNvSpPr>
            <a:spLocks noGrp="1"/>
          </p:cNvSpPr>
          <p:nvPr>
            <p:ph idx="1"/>
          </p:nvPr>
        </p:nvSpPr>
        <p:spPr/>
        <p:txBody>
          <a:bodyPr/>
          <a:lstStyle/>
          <a:p>
            <a:pPr>
              <a:lnSpc>
                <a:spcPct val="100000"/>
              </a:lnSpc>
            </a:pPr>
            <a:r>
              <a:rPr lang="en-US" dirty="0" smtClean="0"/>
              <a:t>Accessibility of a system is usually required by different factors:</a:t>
            </a:r>
          </a:p>
          <a:p>
            <a:pPr lvl="1">
              <a:lnSpc>
                <a:spcPct val="100000"/>
              </a:lnSpc>
            </a:pPr>
            <a:r>
              <a:rPr lang="en-US" dirty="0" smtClean="0"/>
              <a:t>National standards </a:t>
            </a:r>
          </a:p>
          <a:p>
            <a:pPr lvl="1">
              <a:lnSpc>
                <a:spcPct val="100000"/>
              </a:lnSpc>
            </a:pPr>
            <a:r>
              <a:rPr lang="en-US" dirty="0"/>
              <a:t>V</a:t>
            </a:r>
            <a:r>
              <a:rPr lang="en-US" dirty="0" smtClean="0"/>
              <a:t>oluntary guidelines</a:t>
            </a:r>
          </a:p>
          <a:p>
            <a:pPr lvl="1">
              <a:lnSpc>
                <a:spcPct val="100000"/>
              </a:lnSpc>
            </a:pPr>
            <a:r>
              <a:rPr lang="en-US" dirty="0" smtClean="0"/>
              <a:t>Law or contract requirements</a:t>
            </a:r>
          </a:p>
          <a:p>
            <a:pPr lvl="2">
              <a:lnSpc>
                <a:spcPct val="100000"/>
              </a:lnSpc>
            </a:pPr>
            <a:r>
              <a:rPr lang="en-US" dirty="0" smtClean="0"/>
              <a:t>May force us to test every field and function with each assistive technology</a:t>
            </a:r>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27</a:t>
            </a:fld>
            <a:endParaRPr lang="en-US" dirty="0"/>
          </a:p>
        </p:txBody>
      </p:sp>
      <p:pic>
        <p:nvPicPr>
          <p:cNvPr id="3074" name="Picture 2" descr="http://www.medusawebsolutions.com/resources/images/Accessibility.jpg"/>
          <p:cNvPicPr>
            <a:picLocks noChangeAspect="1" noChangeArrowheads="1"/>
          </p:cNvPicPr>
          <p:nvPr/>
        </p:nvPicPr>
        <p:blipFill>
          <a:blip r:embed="rId2" cstate="screen">
            <a:extLst>
              <a:ext uri="{28A0092B-C50C-407E-A947-70E740481C1C}">
                <a14:useLocalDpi xmlns:a14="http://schemas.microsoft.com/office/drawing/2010/main" xmlns=""/>
              </a:ext>
            </a:extLst>
          </a:blip>
          <a:srcRect/>
          <a:stretch>
            <a:fillRect/>
          </a:stretch>
        </p:blipFill>
        <p:spPr bwMode="auto">
          <a:xfrm>
            <a:off x="6096000" y="4876800"/>
            <a:ext cx="2362200" cy="1761342"/>
          </a:xfrm>
          <a:prstGeom prst="roundRect">
            <a:avLst/>
          </a:prstGeom>
          <a:noFill/>
          <a:effectLst>
            <a:glow rad="101600">
              <a:schemeClr val="tx1">
                <a:alpha val="60000"/>
              </a:schemeClr>
            </a:glow>
          </a:effectLst>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686720679"/>
      </p:ext>
    </p:extLst>
  </p:cSld>
  <p:clrMapOvr>
    <a:masterClrMapping/>
  </p:clrMapOvr>
  <p:transition spd="slow"/>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0" y="228600"/>
            <a:ext cx="7086600" cy="914400"/>
          </a:xfrm>
        </p:spPr>
        <p:txBody>
          <a:bodyPr/>
          <a:lstStyle/>
          <a:p>
            <a:r>
              <a:rPr lang="en-US" dirty="0" smtClean="0"/>
              <a:t>Accessibility Requirements Example</a:t>
            </a:r>
            <a:endParaRPr lang="en-US" dirty="0"/>
          </a:p>
        </p:txBody>
      </p:sp>
      <p:sp>
        <p:nvSpPr>
          <p:cNvPr id="3" name="Content Placeholder 2"/>
          <p:cNvSpPr>
            <a:spLocks noGrp="1"/>
          </p:cNvSpPr>
          <p:nvPr>
            <p:ph idx="1"/>
          </p:nvPr>
        </p:nvSpPr>
        <p:spPr>
          <a:xfrm>
            <a:off x="228600" y="1219200"/>
            <a:ext cx="8686800" cy="5410200"/>
          </a:xfrm>
        </p:spPr>
        <p:txBody>
          <a:bodyPr/>
          <a:lstStyle/>
          <a:p>
            <a:pPr>
              <a:lnSpc>
                <a:spcPct val="100000"/>
              </a:lnSpc>
            </a:pPr>
            <a:r>
              <a:rPr lang="en-US" dirty="0" smtClean="0"/>
              <a:t>An example of an accessibility requirement could look like this:</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28</a:t>
            </a:fld>
            <a:endParaRPr lang="en-US" dirty="0"/>
          </a:p>
        </p:txBody>
      </p:sp>
      <p:sp>
        <p:nvSpPr>
          <p:cNvPr id="5" name="Rectangle 3"/>
          <p:cNvSpPr txBox="1">
            <a:spLocks noChangeArrowheads="1"/>
          </p:cNvSpPr>
          <p:nvPr/>
        </p:nvSpPr>
        <p:spPr>
          <a:xfrm>
            <a:off x="342900" y="2558518"/>
            <a:ext cx="8458200" cy="2631490"/>
          </a:xfrm>
          <a:prstGeom prst="rect">
            <a:avLst/>
          </a:prstGeom>
          <a:solidFill>
            <a:schemeClr val="accent5">
              <a:lumMod val="40000"/>
              <a:lumOff val="60000"/>
              <a:alpha val="15000"/>
            </a:schemeClr>
          </a:solidFill>
          <a:ln w="12700">
            <a:solidFill>
              <a:schemeClr val="accent5">
                <a:lumMod val="60000"/>
                <a:lumOff val="40000"/>
              </a:schemeClr>
            </a:solidFill>
          </a:ln>
        </p:spPr>
        <p:txBody>
          <a:bodyPr wrap="square">
            <a:spAutoFit/>
          </a:bodyPr>
          <a:lstStyle>
            <a:lvl1pPr marL="282575" indent="-282575" algn="l" rtl="0" eaLnBrk="0" fontAlgn="base" hangingPunct="0">
              <a:lnSpc>
                <a:spcPts val="3800"/>
              </a:lnSpc>
              <a:spcBef>
                <a:spcPts val="600"/>
              </a:spcBef>
              <a:spcAft>
                <a:spcPts val="600"/>
              </a:spcAft>
              <a:buClr>
                <a:schemeClr val="accent5">
                  <a:lumMod val="40000"/>
                  <a:lumOff val="60000"/>
                </a:schemeClr>
              </a:buClr>
              <a:buSzPct val="70000"/>
              <a:buFont typeface="Wingdings 2" pitchFamily="18" charset="2"/>
              <a:buChar char=""/>
              <a:tabLst>
                <a:tab pos="282575" algn="l"/>
              </a:tabLst>
              <a:defRPr sz="3200" b="1" kern="1200">
                <a:solidFill>
                  <a:srgbClr val="EBFFD2"/>
                </a:solidFill>
                <a:effectLst>
                  <a:outerShdw blurRad="38100" dist="38100" dir="2700000" algn="tl">
                    <a:srgbClr val="000000">
                      <a:alpha val="43137"/>
                    </a:srgbClr>
                  </a:outerShdw>
                </a:effectLst>
                <a:latin typeface="+mn-lt"/>
                <a:ea typeface="+mn-ea"/>
                <a:cs typeface="+mn-cs"/>
              </a:defRPr>
            </a:lvl1pPr>
            <a:lvl2pPr marL="630238" indent="-273050" algn="l" rtl="0" eaLnBrk="0" fontAlgn="base" hangingPunct="0">
              <a:lnSpc>
                <a:spcPts val="3800"/>
              </a:lnSpc>
              <a:spcBef>
                <a:spcPts val="600"/>
              </a:spcBef>
              <a:spcAft>
                <a:spcPts val="600"/>
              </a:spcAft>
              <a:buClr>
                <a:srgbClr val="8FD600"/>
              </a:buClr>
              <a:buFont typeface="Wingdings 2" pitchFamily="18" charset="2"/>
              <a:buChar char=""/>
              <a:defRPr sz="3000" b="1" kern="1200">
                <a:solidFill>
                  <a:schemeClr val="tx1">
                    <a:lumMod val="40000"/>
                    <a:lumOff val="60000"/>
                  </a:schemeClr>
                </a:solidFill>
                <a:effectLst>
                  <a:outerShdw blurRad="38100" dist="38100" dir="2700000" algn="tl">
                    <a:srgbClr val="000000">
                      <a:alpha val="43137"/>
                    </a:srgbClr>
                  </a:outerShdw>
                </a:effectLst>
                <a:latin typeface="+mn-lt"/>
                <a:ea typeface="+mn-ea"/>
                <a:cs typeface="+mn-cs"/>
              </a:defRPr>
            </a:lvl2pPr>
            <a:lvl3pPr marL="922338" indent="-273050" algn="l" rtl="0" eaLnBrk="0" fontAlgn="base" hangingPunct="0">
              <a:lnSpc>
                <a:spcPts val="3800"/>
              </a:lnSpc>
              <a:spcBef>
                <a:spcPts val="600"/>
              </a:spcBef>
              <a:spcAft>
                <a:spcPts val="600"/>
              </a:spcAft>
              <a:buClr>
                <a:srgbClr val="FFAD9F"/>
              </a:buClr>
              <a:buFont typeface="Wingdings 2" pitchFamily="18" charset="2"/>
              <a:buChar char=""/>
              <a:defRPr sz="2800" b="1" kern="1200">
                <a:solidFill>
                  <a:srgbClr val="F5FFC2"/>
                </a:solidFill>
                <a:effectLst>
                  <a:outerShdw blurRad="38100" dist="38100" dir="2700000" algn="tl">
                    <a:srgbClr val="000000">
                      <a:alpha val="43137"/>
                    </a:srgbClr>
                  </a:outerShdw>
                </a:effectLst>
                <a:latin typeface="+mn-lt"/>
                <a:ea typeface="+mn-ea"/>
                <a:cs typeface="+mn-cs"/>
              </a:defRPr>
            </a:lvl3pPr>
            <a:lvl4pPr marL="1187450" indent="-228600" algn="l" rtl="0" eaLnBrk="0" fontAlgn="base" hangingPunct="0">
              <a:lnSpc>
                <a:spcPts val="3800"/>
              </a:lnSpc>
              <a:spcBef>
                <a:spcPts val="600"/>
              </a:spcBef>
              <a:spcAft>
                <a:spcPts val="600"/>
              </a:spcAft>
              <a:buClr>
                <a:srgbClr val="FACF82"/>
              </a:buClr>
              <a:buFont typeface="Wingdings 2" pitchFamily="18" charset="2"/>
              <a:buChar char=""/>
              <a:defRPr sz="2600" b="1" kern="1200">
                <a:solidFill>
                  <a:schemeClr val="tx1">
                    <a:lumMod val="40000"/>
                    <a:lumOff val="60000"/>
                  </a:schemeClr>
                </a:solidFill>
                <a:effectLst>
                  <a:outerShdw blurRad="38100" dist="38100" dir="2700000" algn="tl">
                    <a:srgbClr val="000000">
                      <a:alpha val="43137"/>
                    </a:srgbClr>
                  </a:outerShdw>
                </a:effectLst>
                <a:latin typeface="+mn-lt"/>
                <a:ea typeface="+mn-ea"/>
                <a:cs typeface="+mn-cs"/>
              </a:defRPr>
            </a:lvl4pPr>
            <a:lvl5pPr marL="1425575" indent="-228600" algn="l" rtl="0" eaLnBrk="0" fontAlgn="base" hangingPunct="0">
              <a:lnSpc>
                <a:spcPts val="3800"/>
              </a:lnSpc>
              <a:spcBef>
                <a:spcPts val="600"/>
              </a:spcBef>
              <a:spcAft>
                <a:spcPts val="600"/>
              </a:spcAft>
              <a:buClr>
                <a:srgbClr val="46A6BD"/>
              </a:buClr>
              <a:buFont typeface="Wingdings 2" pitchFamily="18" charset="2"/>
              <a:buChar char=""/>
              <a:defRPr sz="2400" b="1" kern="1200">
                <a:solidFill>
                  <a:schemeClr val="tx1">
                    <a:lumMod val="40000"/>
                    <a:lumOff val="60000"/>
                  </a:schemeClr>
                </a:solidFill>
                <a:effectLst>
                  <a:outerShdw blurRad="38100" dist="38100" dir="2700000" algn="tl">
                    <a:srgbClr val="000000">
                      <a:alpha val="43137"/>
                    </a:srgbClr>
                  </a:outerShdw>
                </a:effectLst>
                <a:latin typeface="+mn-lt"/>
                <a:ea typeface="+mn-ea"/>
                <a:cs typeface="+mn-cs"/>
              </a:defRPr>
            </a:lvl5pPr>
            <a:lvl6pPr marL="1673352" indent="-228600" algn="l" rtl="0" eaLnBrk="1" latinLnBrk="0" hangingPunct="1">
              <a:spcBef>
                <a:spcPct val="20000"/>
              </a:spcBef>
              <a:buClr>
                <a:schemeClr val="accent6"/>
              </a:buClr>
              <a:buFont typeface="Wingdings 2"/>
              <a:buChar char=""/>
              <a:defRPr sz="1800" kern="1200">
                <a:solidFill>
                  <a:schemeClr val="tx1"/>
                </a:solidFill>
                <a:latin typeface="+mn-lt"/>
                <a:ea typeface="+mn-ea"/>
                <a:cs typeface="+mn-cs"/>
              </a:defRPr>
            </a:lvl6pPr>
            <a:lvl7pPr marL="1911096" indent="-228600" algn="l" rtl="0" eaLnBrk="1" latinLnBrk="0" hangingPunct="1">
              <a:spcBef>
                <a:spcPct val="20000"/>
              </a:spcBef>
              <a:buClr>
                <a:schemeClr val="tx2"/>
              </a:buClr>
              <a:buFont typeface="Wingdings 2"/>
              <a:buChar char=""/>
              <a:defRPr sz="1600" kern="1200">
                <a:solidFill>
                  <a:schemeClr val="tx1"/>
                </a:solidFill>
                <a:latin typeface="+mn-lt"/>
                <a:ea typeface="+mn-ea"/>
                <a:cs typeface="+mn-cs"/>
              </a:defRPr>
            </a:lvl7pPr>
            <a:lvl8pPr marL="2121408"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8pPr>
            <a:lvl9pPr marL="2322576" indent="-182880" algn="l" rtl="0" eaLnBrk="1" latinLnBrk="0" hangingPunct="1">
              <a:spcBef>
                <a:spcPct val="20000"/>
              </a:spcBef>
              <a:buClr>
                <a:schemeClr val="tx2"/>
              </a:buClr>
              <a:buFont typeface="Wingdings 2"/>
              <a:buChar char=""/>
              <a:defRPr sz="1400" kern="1200">
                <a:solidFill>
                  <a:schemeClr val="tx1"/>
                </a:solidFill>
                <a:latin typeface="+mn-lt"/>
                <a:ea typeface="+mn-ea"/>
                <a:cs typeface="+mn-cs"/>
              </a:defRPr>
            </a:lvl9pPr>
          </a:lstStyle>
          <a:p>
            <a:pPr marL="0" indent="0" algn="just">
              <a:lnSpc>
                <a:spcPct val="110000"/>
              </a:lnSpc>
              <a:spcBef>
                <a:spcPts val="0"/>
              </a:spcBef>
              <a:spcAft>
                <a:spcPct val="0"/>
              </a:spcAft>
              <a:buFontTx/>
              <a:buNone/>
            </a:pPr>
            <a:r>
              <a:rPr lang="en-US" sz="3000" noProof="1" smtClean="0">
                <a:solidFill>
                  <a:schemeClr val="tx1">
                    <a:lumMod val="20000"/>
                    <a:lumOff val="80000"/>
                  </a:schemeClr>
                </a:solidFill>
                <a:cs typeface="Consolas" pitchFamily="49" charset="0"/>
              </a:rPr>
              <a:t>   When electronic forms are used, the form shall allow people using assistive technology to access the information, field elements, and functionality required for completion and submission of the form, including all directions and cues.</a:t>
            </a:r>
            <a:endParaRPr lang="bg-BG" sz="3000" noProof="1">
              <a:solidFill>
                <a:schemeClr val="tx1">
                  <a:lumMod val="20000"/>
                  <a:lumOff val="80000"/>
                </a:schemeClr>
              </a:solidFill>
              <a:cs typeface="Consolas" pitchFamily="49" charset="0"/>
            </a:endParaRPr>
          </a:p>
        </p:txBody>
      </p:sp>
      <p:sp>
        <p:nvSpPr>
          <p:cNvPr id="6" name="TextBox 5"/>
          <p:cNvSpPr txBox="1"/>
          <p:nvPr/>
        </p:nvSpPr>
        <p:spPr>
          <a:xfrm>
            <a:off x="6246586" y="5410200"/>
            <a:ext cx="2590800" cy="477054"/>
          </a:xfrm>
          <a:prstGeom prst="rect">
            <a:avLst/>
          </a:prstGeom>
          <a:noFill/>
        </p:spPr>
        <p:txBody>
          <a:bodyPr wrap="square" rtlCol="0">
            <a:spAutoFit/>
          </a:bodyPr>
          <a:lstStyle/>
          <a:p>
            <a:r>
              <a:rPr lang="en-US" dirty="0"/>
              <a:t> </a:t>
            </a:r>
            <a:r>
              <a:rPr lang="en-US" b="1" dirty="0">
                <a:effectLst>
                  <a:outerShdw blurRad="38100" dist="38100" dir="2700000" algn="tl">
                    <a:srgbClr val="000000">
                      <a:alpha val="43137"/>
                    </a:srgbClr>
                  </a:outerShdw>
                </a:effectLst>
              </a:rPr>
              <a:t>U.S. Section 508</a:t>
            </a:r>
          </a:p>
        </p:txBody>
      </p:sp>
    </p:spTree>
    <p:extLst>
      <p:ext uri="{BB962C8B-B14F-4D97-AF65-F5344CB8AC3E}">
        <p14:creationId xmlns:p14="http://schemas.microsoft.com/office/powerpoint/2010/main" xmlns="" val="1524942870"/>
      </p:ext>
    </p:extLst>
  </p:cSld>
  <p:clrMapOvr>
    <a:masterClrMapping/>
  </p:clrMapOvr>
  <p:transition spd="slow"/>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2343" y="1371600"/>
            <a:ext cx="7924800" cy="685800"/>
          </a:xfrm>
        </p:spPr>
        <p:txBody>
          <a:bodyPr/>
          <a:lstStyle/>
          <a:p>
            <a:r>
              <a:rPr lang="en-US" dirty="0"/>
              <a:t>Usability</a:t>
            </a:r>
          </a:p>
        </p:txBody>
      </p:sp>
      <p:pic>
        <p:nvPicPr>
          <p:cNvPr id="4100" name="Picture 4"/>
          <p:cNvPicPr>
            <a:picLocks noChangeAspect="1" noChangeArrowheads="1"/>
          </p:cNvPicPr>
          <p:nvPr/>
        </p:nvPicPr>
        <p:blipFill>
          <a:blip r:embed="rId3" cstate="print">
            <a:extLst>
              <a:ext uri="{28A0092B-C50C-407E-A947-70E740481C1C}">
                <a14:useLocalDpi xmlns:a14="http://schemas.microsoft.com/office/drawing/2010/main" xmlns=""/>
              </a:ext>
            </a:extLst>
          </a:blip>
          <a:srcRect/>
          <a:stretch>
            <a:fillRect/>
          </a:stretch>
        </p:blipFill>
        <p:spPr bwMode="auto">
          <a:xfrm>
            <a:off x="2423886" y="2438400"/>
            <a:ext cx="4296229" cy="3657600"/>
          </a:xfrm>
          <a:prstGeom prst="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2984419615"/>
      </p:ext>
    </p:extLst>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1447800"/>
            <a:ext cx="7924800" cy="1295401"/>
          </a:xfrm>
        </p:spPr>
        <p:txBody>
          <a:bodyPr/>
          <a:lstStyle/>
          <a:p>
            <a:r>
              <a:rPr lang="en-US" dirty="0" smtClean="0"/>
              <a:t>Testing of Software Characteristics</a:t>
            </a:r>
            <a:endParaRPr lang="en-US" dirty="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xmlns=""/>
              </a:ext>
            </a:extLst>
          </a:blip>
          <a:srcRect/>
          <a:stretch>
            <a:fillRect/>
          </a:stretch>
        </p:blipFill>
        <p:spPr bwMode="auto">
          <a:xfrm>
            <a:off x="990600" y="2819400"/>
            <a:ext cx="2514600" cy="3619500"/>
          </a:xfrm>
          <a:prstGeom prst="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pic>
        <p:nvPicPr>
          <p:cNvPr id="1027" name="Picture 3"/>
          <p:cNvPicPr>
            <a:picLocks noChangeAspect="1" noChangeArrowheads="1"/>
          </p:cNvPicPr>
          <p:nvPr/>
        </p:nvPicPr>
        <p:blipFill>
          <a:blip r:embed="rId3" cstate="screen">
            <a:extLst>
              <a:ext uri="{28A0092B-C50C-407E-A947-70E740481C1C}">
                <a14:useLocalDpi xmlns:a14="http://schemas.microsoft.com/office/drawing/2010/main" xmlns=""/>
              </a:ext>
            </a:extLst>
          </a:blip>
          <a:srcRect/>
          <a:stretch>
            <a:fillRect/>
          </a:stretch>
        </p:blipFill>
        <p:spPr bwMode="auto">
          <a:xfrm>
            <a:off x="4800600" y="3381375"/>
            <a:ext cx="2857500" cy="2495550"/>
          </a:xfrm>
          <a:prstGeom prst="roundRect">
            <a:avLst/>
          </a:prstGeom>
          <a:noFill/>
          <a:ln>
            <a:noFill/>
          </a:ln>
          <a:effectLst>
            <a:glow rad="101600">
              <a:schemeClr val="tx1">
                <a:alpha val="60000"/>
              </a:schemeClr>
            </a:glow>
            <a:outerShdw dist="35921" dir="2700000" algn="ctr" rotWithShape="0">
              <a:schemeClr val="bg2"/>
            </a:outerShdw>
          </a:effectLst>
          <a:scene3d>
            <a:camera prst="perspectiveHeroicExtremeLeftFacing"/>
            <a:lightRig rig="threePt" dir="t"/>
          </a:scene3d>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3818951724"/>
      </p:ext>
    </p:extLst>
  </p:cSld>
  <p:clrMapOvr>
    <a:masterClrMapping/>
  </p:clrMapOvr>
  <p:transition spd="slow"/>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Usability Testing?</a:t>
            </a:r>
            <a:endParaRPr lang="en-US" dirty="0"/>
          </a:p>
        </p:txBody>
      </p:sp>
      <p:sp>
        <p:nvSpPr>
          <p:cNvPr id="3" name="Content Placeholder 2"/>
          <p:cNvSpPr>
            <a:spLocks noGrp="1"/>
          </p:cNvSpPr>
          <p:nvPr>
            <p:ph idx="1"/>
          </p:nvPr>
        </p:nvSpPr>
        <p:spPr/>
        <p:txBody>
          <a:bodyPr/>
          <a:lstStyle/>
          <a:p>
            <a:pPr>
              <a:lnSpc>
                <a:spcPct val="100000"/>
              </a:lnSpc>
            </a:pPr>
            <a:r>
              <a:rPr lang="en-US" dirty="0" smtClean="0"/>
              <a:t>What is usability testing?</a:t>
            </a:r>
          </a:p>
          <a:p>
            <a:pPr lvl="1">
              <a:lnSpc>
                <a:spcPct val="100000"/>
              </a:lnSpc>
            </a:pPr>
            <a:r>
              <a:rPr lang="en-US" dirty="0"/>
              <a:t>Testing to determine the extent to which the software product is </a:t>
            </a:r>
            <a:endParaRPr lang="en-US" dirty="0" smtClean="0"/>
          </a:p>
          <a:p>
            <a:pPr lvl="2">
              <a:lnSpc>
                <a:spcPct val="100000"/>
              </a:lnSpc>
            </a:pPr>
            <a:r>
              <a:rPr lang="en-US" dirty="0">
                <a:solidFill>
                  <a:schemeClr val="accent5">
                    <a:lumMod val="20000"/>
                    <a:lumOff val="80000"/>
                  </a:schemeClr>
                </a:solidFill>
              </a:rPr>
              <a:t>U</a:t>
            </a:r>
            <a:r>
              <a:rPr lang="en-US" dirty="0" smtClean="0">
                <a:solidFill>
                  <a:schemeClr val="accent5">
                    <a:lumMod val="20000"/>
                    <a:lumOff val="80000"/>
                  </a:schemeClr>
                </a:solidFill>
              </a:rPr>
              <a:t>nderstood</a:t>
            </a:r>
          </a:p>
          <a:p>
            <a:pPr lvl="2">
              <a:lnSpc>
                <a:spcPct val="100000"/>
              </a:lnSpc>
            </a:pPr>
            <a:r>
              <a:rPr lang="en-US" dirty="0" smtClean="0"/>
              <a:t>Easy to </a:t>
            </a:r>
            <a:r>
              <a:rPr lang="en-US" dirty="0" smtClean="0">
                <a:solidFill>
                  <a:schemeClr val="accent5">
                    <a:lumMod val="20000"/>
                    <a:lumOff val="80000"/>
                  </a:schemeClr>
                </a:solidFill>
              </a:rPr>
              <a:t>learn</a:t>
            </a:r>
          </a:p>
          <a:p>
            <a:pPr lvl="2">
              <a:lnSpc>
                <a:spcPct val="100000"/>
              </a:lnSpc>
            </a:pPr>
            <a:r>
              <a:rPr lang="en-US" dirty="0"/>
              <a:t>E</a:t>
            </a:r>
            <a:r>
              <a:rPr lang="en-US" dirty="0" smtClean="0"/>
              <a:t>asy </a:t>
            </a:r>
            <a:r>
              <a:rPr lang="en-US" dirty="0"/>
              <a:t>to </a:t>
            </a:r>
            <a:r>
              <a:rPr lang="en-US" dirty="0" smtClean="0">
                <a:solidFill>
                  <a:schemeClr val="accent5">
                    <a:lumMod val="20000"/>
                    <a:lumOff val="80000"/>
                  </a:schemeClr>
                </a:solidFill>
              </a:rPr>
              <a:t>operate</a:t>
            </a:r>
          </a:p>
          <a:p>
            <a:pPr lvl="2">
              <a:lnSpc>
                <a:spcPct val="100000"/>
              </a:lnSpc>
            </a:pPr>
            <a:r>
              <a:rPr lang="en-US" dirty="0">
                <a:solidFill>
                  <a:schemeClr val="accent5">
                    <a:lumMod val="20000"/>
                    <a:lumOff val="80000"/>
                  </a:schemeClr>
                </a:solidFill>
              </a:rPr>
              <a:t>A</a:t>
            </a:r>
            <a:r>
              <a:rPr lang="en-US" dirty="0" smtClean="0">
                <a:solidFill>
                  <a:schemeClr val="accent5">
                    <a:lumMod val="20000"/>
                    <a:lumOff val="80000"/>
                  </a:schemeClr>
                </a:solidFill>
              </a:rPr>
              <a:t>ttractive</a:t>
            </a:r>
            <a:r>
              <a:rPr lang="en-US" dirty="0" smtClean="0"/>
              <a:t> </a:t>
            </a:r>
            <a:r>
              <a:rPr lang="en-US" dirty="0"/>
              <a:t>to the users </a:t>
            </a:r>
            <a:r>
              <a:rPr lang="en-US" dirty="0" smtClean="0"/>
              <a:t/>
            </a:r>
            <a:br>
              <a:rPr lang="en-US" dirty="0" smtClean="0"/>
            </a:br>
            <a:r>
              <a:rPr lang="en-US" dirty="0" smtClean="0"/>
              <a:t>under </a:t>
            </a:r>
            <a:r>
              <a:rPr lang="en-US" dirty="0"/>
              <a:t>specified </a:t>
            </a:r>
            <a:r>
              <a:rPr lang="en-US" dirty="0" smtClean="0"/>
              <a:t>conditions</a:t>
            </a:r>
          </a:p>
          <a:p>
            <a:pPr>
              <a:lnSpc>
                <a:spcPct val="100000"/>
              </a:lnSpc>
            </a:pPr>
            <a:r>
              <a:rPr lang="en-US" dirty="0" smtClean="0"/>
              <a:t>Usability </a:t>
            </a:r>
            <a:r>
              <a:rPr lang="en-US" dirty="0"/>
              <a:t>testing focuses on the users</a:t>
            </a:r>
          </a:p>
          <a:p>
            <a:pPr lvl="2">
              <a:lnSpc>
                <a:spcPct val="100000"/>
              </a:lnSpc>
            </a:pP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30</a:t>
            </a:fld>
            <a:endParaRPr lang="en-US" dirty="0"/>
          </a:p>
        </p:txBody>
      </p:sp>
      <p:pic>
        <p:nvPicPr>
          <p:cNvPr id="5122" name="Picture 2"/>
          <p:cNvPicPr>
            <a:picLocks noChangeAspect="1" noChangeArrowheads="1"/>
          </p:cNvPicPr>
          <p:nvPr/>
        </p:nvPicPr>
        <p:blipFill>
          <a:blip r:embed="rId2" cstate="print">
            <a:extLst>
              <a:ext uri="{28A0092B-C50C-407E-A947-70E740481C1C}">
                <a14:useLocalDpi xmlns:a14="http://schemas.microsoft.com/office/drawing/2010/main" xmlns=""/>
              </a:ext>
            </a:extLst>
          </a:blip>
          <a:srcRect/>
          <a:stretch>
            <a:fillRect/>
          </a:stretch>
        </p:blipFill>
        <p:spPr bwMode="auto">
          <a:xfrm>
            <a:off x="6096000" y="3048000"/>
            <a:ext cx="2281382" cy="1981200"/>
          </a:xfrm>
          <a:prstGeom prst="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2874205296"/>
      </p:ext>
    </p:extLst>
  </p:cSld>
  <p:clrMapOvr>
    <a:masterClrMapping/>
  </p:clrMapOvr>
  <p:transition spd="slow"/>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Could </a:t>
            </a:r>
            <a:r>
              <a:rPr lang="en-US" dirty="0"/>
              <a:t>B</a:t>
            </a:r>
            <a:r>
              <a:rPr lang="en-US" dirty="0" smtClean="0"/>
              <a:t>e Useful?</a:t>
            </a:r>
            <a:endParaRPr lang="en-US" dirty="0"/>
          </a:p>
        </p:txBody>
      </p:sp>
      <p:sp>
        <p:nvSpPr>
          <p:cNvPr id="3" name="Content Placeholder 2"/>
          <p:cNvSpPr>
            <a:spLocks noGrp="1"/>
          </p:cNvSpPr>
          <p:nvPr>
            <p:ph idx="1"/>
          </p:nvPr>
        </p:nvSpPr>
        <p:spPr>
          <a:xfrm>
            <a:off x="228600" y="990600"/>
            <a:ext cx="8686800" cy="5638800"/>
          </a:xfrm>
        </p:spPr>
        <p:txBody>
          <a:bodyPr/>
          <a:lstStyle/>
          <a:p>
            <a:pPr>
              <a:lnSpc>
                <a:spcPct val="100000"/>
              </a:lnSpc>
            </a:pPr>
            <a:r>
              <a:rPr lang="en-US" dirty="0"/>
              <a:t>Usability </a:t>
            </a:r>
            <a:r>
              <a:rPr lang="en-US" dirty="0" smtClean="0"/>
              <a:t>testing </a:t>
            </a:r>
            <a:r>
              <a:rPr lang="en-US" dirty="0"/>
              <a:t>focuses on the </a:t>
            </a:r>
            <a:r>
              <a:rPr lang="en-US" dirty="0" smtClean="0"/>
              <a:t>users</a:t>
            </a:r>
          </a:p>
          <a:p>
            <a:pPr>
              <a:lnSpc>
                <a:spcPct val="100000"/>
              </a:lnSpc>
            </a:pPr>
            <a:r>
              <a:rPr lang="en-US" dirty="0" smtClean="0"/>
              <a:t>Some knowledge in fields other than technology can be useful:</a:t>
            </a:r>
          </a:p>
          <a:p>
            <a:pPr lvl="1">
              <a:lnSpc>
                <a:spcPct val="100000"/>
              </a:lnSpc>
            </a:pPr>
            <a:r>
              <a:rPr lang="en-US" dirty="0" smtClean="0"/>
              <a:t>Psychology</a:t>
            </a:r>
          </a:p>
          <a:p>
            <a:pPr lvl="1">
              <a:lnSpc>
                <a:spcPct val="100000"/>
              </a:lnSpc>
            </a:pPr>
            <a:r>
              <a:rPr lang="en-US" dirty="0" smtClean="0"/>
              <a:t>Sociology</a:t>
            </a:r>
          </a:p>
          <a:p>
            <a:pPr lvl="1">
              <a:lnSpc>
                <a:spcPct val="100000"/>
              </a:lnSpc>
            </a:pPr>
            <a:r>
              <a:rPr lang="en-US" dirty="0" smtClean="0"/>
              <a:t>Ergonomics</a:t>
            </a:r>
          </a:p>
          <a:p>
            <a:pPr lvl="1">
              <a:lnSpc>
                <a:spcPct val="100000"/>
              </a:lnSpc>
            </a:pPr>
            <a:r>
              <a:rPr lang="en-US" dirty="0" smtClean="0"/>
              <a:t>Understanding of national </a:t>
            </a:r>
            <a:br>
              <a:rPr lang="en-US" dirty="0" smtClean="0"/>
            </a:br>
            <a:r>
              <a:rPr lang="en-US" dirty="0" smtClean="0"/>
              <a:t>standards related to accessibility</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31</a:t>
            </a:fld>
            <a:endParaRPr lang="en-US" dirty="0"/>
          </a:p>
        </p:txBody>
      </p:sp>
      <p:pic>
        <p:nvPicPr>
          <p:cNvPr id="6146" name="Picture 2"/>
          <p:cNvPicPr>
            <a:picLocks noChangeAspect="1" noChangeArrowheads="1"/>
          </p:cNvPicPr>
          <p:nvPr/>
        </p:nvPicPr>
        <p:blipFill>
          <a:blip r:embed="rId2" cstate="print">
            <a:extLst>
              <a:ext uri="{28A0092B-C50C-407E-A947-70E740481C1C}">
                <a14:useLocalDpi xmlns:a14="http://schemas.microsoft.com/office/drawing/2010/main" xmlns=""/>
              </a:ext>
            </a:extLst>
          </a:blip>
          <a:srcRect/>
          <a:stretch>
            <a:fillRect/>
          </a:stretch>
        </p:blipFill>
        <p:spPr bwMode="auto">
          <a:xfrm>
            <a:off x="6553199" y="3276600"/>
            <a:ext cx="2030971" cy="2250277"/>
          </a:xfrm>
          <a:prstGeom prst="round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3735318253"/>
      </p:ext>
    </p:extLst>
  </p:cSld>
  <p:clrMapOvr>
    <a:masterClrMapping/>
  </p:clrMapOvr>
  <p:transition spd="slow"/>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0" y="228600"/>
            <a:ext cx="7086600" cy="914400"/>
          </a:xfrm>
        </p:spPr>
        <p:txBody>
          <a:bodyPr/>
          <a:lstStyle/>
          <a:p>
            <a:r>
              <a:rPr lang="en-US" dirty="0" smtClean="0"/>
              <a:t>Characteristics of a Usable Software </a:t>
            </a:r>
            <a:endParaRPr lang="en-US" dirty="0"/>
          </a:p>
        </p:txBody>
      </p:sp>
      <p:sp>
        <p:nvSpPr>
          <p:cNvPr id="3" name="Content Placeholder 2"/>
          <p:cNvSpPr>
            <a:spLocks noGrp="1"/>
          </p:cNvSpPr>
          <p:nvPr>
            <p:ph idx="1"/>
          </p:nvPr>
        </p:nvSpPr>
        <p:spPr>
          <a:xfrm>
            <a:off x="228600" y="1219200"/>
            <a:ext cx="8686800" cy="5486400"/>
          </a:xfrm>
        </p:spPr>
        <p:txBody>
          <a:bodyPr/>
          <a:lstStyle/>
          <a:p>
            <a:pPr>
              <a:lnSpc>
                <a:spcPct val="100000"/>
              </a:lnSpc>
            </a:pPr>
            <a:r>
              <a:rPr lang="en-US" dirty="0" smtClean="0">
                <a:solidFill>
                  <a:schemeClr val="accent5">
                    <a:lumMod val="20000"/>
                    <a:lumOff val="80000"/>
                  </a:schemeClr>
                </a:solidFill>
              </a:rPr>
              <a:t>Effectiveness</a:t>
            </a:r>
          </a:p>
          <a:p>
            <a:pPr lvl="1">
              <a:lnSpc>
                <a:spcPct val="100000"/>
              </a:lnSpc>
            </a:pPr>
            <a:r>
              <a:rPr lang="en-US" dirty="0" smtClean="0"/>
              <a:t>Does the software enable the users </a:t>
            </a:r>
            <a:r>
              <a:rPr lang="en-US" dirty="0"/>
              <a:t>to achieve their goals accurately and completely </a:t>
            </a:r>
            <a:endParaRPr lang="en-US" dirty="0" smtClean="0"/>
          </a:p>
          <a:p>
            <a:pPr lvl="2">
              <a:lnSpc>
                <a:spcPct val="100000"/>
              </a:lnSpc>
            </a:pPr>
            <a:r>
              <a:rPr lang="en-US" dirty="0"/>
              <a:t>U</a:t>
            </a:r>
            <a:r>
              <a:rPr lang="en-US" dirty="0" smtClean="0"/>
              <a:t>nder </a:t>
            </a:r>
            <a:r>
              <a:rPr lang="en-US" dirty="0"/>
              <a:t>expected usage conditions</a:t>
            </a:r>
            <a:endParaRPr lang="en-US" dirty="0" smtClean="0"/>
          </a:p>
          <a:p>
            <a:pPr>
              <a:lnSpc>
                <a:spcPct val="100000"/>
              </a:lnSpc>
            </a:pPr>
            <a:r>
              <a:rPr lang="en-US" dirty="0" smtClean="0">
                <a:solidFill>
                  <a:schemeClr val="accent5">
                    <a:lumMod val="20000"/>
                    <a:lumOff val="80000"/>
                  </a:schemeClr>
                </a:solidFill>
              </a:rPr>
              <a:t>Efficiency</a:t>
            </a:r>
          </a:p>
          <a:p>
            <a:pPr lvl="1">
              <a:lnSpc>
                <a:spcPct val="100000"/>
              </a:lnSpc>
            </a:pPr>
            <a:r>
              <a:rPr lang="en-US" dirty="0" smtClean="0"/>
              <a:t>Can users achieve his goals </a:t>
            </a:r>
            <a:r>
              <a:rPr lang="en-US" dirty="0"/>
              <a:t>in some realistic, reasonable period</a:t>
            </a:r>
            <a:endParaRPr lang="en-US" dirty="0" smtClean="0"/>
          </a:p>
          <a:p>
            <a:pPr>
              <a:lnSpc>
                <a:spcPct val="100000"/>
              </a:lnSpc>
            </a:pPr>
            <a:r>
              <a:rPr lang="en-US" dirty="0">
                <a:solidFill>
                  <a:schemeClr val="accent5">
                    <a:lumMod val="20000"/>
                    <a:lumOff val="80000"/>
                  </a:schemeClr>
                </a:solidFill>
              </a:rPr>
              <a:t>Satisfaction</a:t>
            </a:r>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32</a:t>
            </a:fld>
            <a:endParaRPr lang="en-US" dirty="0"/>
          </a:p>
        </p:txBody>
      </p:sp>
      <p:pic>
        <p:nvPicPr>
          <p:cNvPr id="7172" name="Picture 4"/>
          <p:cNvPicPr>
            <a:picLocks noChangeAspect="1" noChangeArrowheads="1"/>
          </p:cNvPicPr>
          <p:nvPr/>
        </p:nvPicPr>
        <p:blipFill>
          <a:blip r:embed="rId2" cstate="screen">
            <a:extLst>
              <a:ext uri="{28A0092B-C50C-407E-A947-70E740481C1C}">
                <a14:useLocalDpi xmlns:a14="http://schemas.microsoft.com/office/drawing/2010/main" xmlns=""/>
              </a:ext>
            </a:extLst>
          </a:blip>
          <a:srcRect/>
          <a:stretch>
            <a:fillRect/>
          </a:stretch>
        </p:blipFill>
        <p:spPr bwMode="auto">
          <a:xfrm>
            <a:off x="7046686" y="4938091"/>
            <a:ext cx="1676400" cy="1662734"/>
          </a:xfrm>
          <a:prstGeom prst="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2293076665"/>
      </p:ext>
    </p:extLst>
  </p:cSld>
  <p:clrMapOvr>
    <a:masterClrMapping/>
  </p:clrMapOvr>
  <p:transition spd="slow"/>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Attributes of a Usable Software</a:t>
            </a:r>
            <a:endParaRPr lang="en-US" dirty="0"/>
          </a:p>
        </p:txBody>
      </p:sp>
      <p:sp>
        <p:nvSpPr>
          <p:cNvPr id="3" name="Content Placeholder 2"/>
          <p:cNvSpPr>
            <a:spLocks noGrp="1"/>
          </p:cNvSpPr>
          <p:nvPr>
            <p:ph idx="1"/>
          </p:nvPr>
        </p:nvSpPr>
        <p:spPr/>
        <p:txBody>
          <a:bodyPr/>
          <a:lstStyle/>
          <a:p>
            <a:pPr>
              <a:lnSpc>
                <a:spcPct val="100000"/>
              </a:lnSpc>
            </a:pPr>
            <a:r>
              <a:rPr lang="en-US" dirty="0" smtClean="0">
                <a:solidFill>
                  <a:schemeClr val="accent5">
                    <a:lumMod val="20000"/>
                    <a:lumOff val="80000"/>
                  </a:schemeClr>
                </a:solidFill>
              </a:rPr>
              <a:t>Understandability</a:t>
            </a:r>
          </a:p>
          <a:p>
            <a:pPr lvl="1">
              <a:lnSpc>
                <a:spcPct val="100000"/>
              </a:lnSpc>
            </a:pPr>
            <a:r>
              <a:rPr lang="en-US" dirty="0" smtClean="0"/>
              <a:t>The </a:t>
            </a:r>
            <a:r>
              <a:rPr lang="en-US" dirty="0"/>
              <a:t>simplicity or difficulty </a:t>
            </a:r>
            <a:r>
              <a:rPr lang="en-US" dirty="0" smtClean="0"/>
              <a:t>of figuring out:</a:t>
            </a:r>
          </a:p>
          <a:p>
            <a:pPr lvl="2">
              <a:lnSpc>
                <a:spcPct val="100000"/>
              </a:lnSpc>
            </a:pPr>
            <a:r>
              <a:rPr lang="en-US" dirty="0"/>
              <a:t>W</a:t>
            </a:r>
            <a:r>
              <a:rPr lang="en-US" dirty="0" smtClean="0"/>
              <a:t>hat </a:t>
            </a:r>
            <a:r>
              <a:rPr lang="en-US" dirty="0"/>
              <a:t>the software </a:t>
            </a:r>
            <a:r>
              <a:rPr lang="en-US" dirty="0" smtClean="0"/>
              <a:t>does?</a:t>
            </a:r>
          </a:p>
          <a:p>
            <a:pPr lvl="2">
              <a:lnSpc>
                <a:spcPct val="100000"/>
              </a:lnSpc>
            </a:pPr>
            <a:r>
              <a:rPr lang="en-US" dirty="0"/>
              <a:t>W</a:t>
            </a:r>
            <a:r>
              <a:rPr lang="en-US" dirty="0" smtClean="0"/>
              <a:t>hy </a:t>
            </a:r>
            <a:r>
              <a:rPr lang="en-US" dirty="0"/>
              <a:t>you might need to use </a:t>
            </a:r>
            <a:r>
              <a:rPr lang="en-US" dirty="0" smtClean="0"/>
              <a:t>it?</a:t>
            </a:r>
          </a:p>
          <a:p>
            <a:pPr>
              <a:lnSpc>
                <a:spcPct val="100000"/>
              </a:lnSpc>
            </a:pPr>
            <a:r>
              <a:rPr lang="en-US" dirty="0" smtClean="0">
                <a:solidFill>
                  <a:schemeClr val="accent5">
                    <a:lumMod val="20000"/>
                    <a:lumOff val="80000"/>
                  </a:schemeClr>
                </a:solidFill>
              </a:rPr>
              <a:t>Learnability</a:t>
            </a:r>
          </a:p>
          <a:p>
            <a:pPr lvl="1">
              <a:lnSpc>
                <a:spcPct val="100000"/>
              </a:lnSpc>
            </a:pPr>
            <a:r>
              <a:rPr lang="en-US" dirty="0"/>
              <a:t>T</a:t>
            </a:r>
            <a:r>
              <a:rPr lang="en-US" dirty="0" smtClean="0"/>
              <a:t>he </a:t>
            </a:r>
            <a:r>
              <a:rPr lang="en-US" dirty="0"/>
              <a:t>simplicity </a:t>
            </a:r>
            <a:r>
              <a:rPr lang="en-US" dirty="0" smtClean="0"/>
              <a:t>or difficulty </a:t>
            </a:r>
            <a:r>
              <a:rPr lang="en-US" dirty="0"/>
              <a:t>of figuring out </a:t>
            </a:r>
            <a:endParaRPr lang="en-US" dirty="0" smtClean="0"/>
          </a:p>
          <a:p>
            <a:pPr lvl="2">
              <a:lnSpc>
                <a:spcPct val="100000"/>
              </a:lnSpc>
            </a:pPr>
            <a:r>
              <a:rPr lang="en-US" dirty="0"/>
              <a:t>H</a:t>
            </a:r>
            <a:r>
              <a:rPr lang="en-US" dirty="0" smtClean="0"/>
              <a:t>ow </a:t>
            </a:r>
            <a:r>
              <a:rPr lang="en-US" dirty="0"/>
              <a:t>to make the software do what it </a:t>
            </a:r>
            <a:r>
              <a:rPr lang="en-US" dirty="0" smtClean="0"/>
              <a:t>does?</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33</a:t>
            </a:fld>
            <a:endParaRPr lang="en-US" dirty="0"/>
          </a:p>
        </p:txBody>
      </p:sp>
      <p:pic>
        <p:nvPicPr>
          <p:cNvPr id="8194" name="Picture 2"/>
          <p:cNvPicPr>
            <a:picLocks noChangeAspect="1" noChangeArrowheads="1"/>
          </p:cNvPicPr>
          <p:nvPr/>
        </p:nvPicPr>
        <p:blipFill>
          <a:blip r:embed="rId2" cstate="print">
            <a:extLst>
              <a:ext uri="{28A0092B-C50C-407E-A947-70E740481C1C}">
                <a14:useLocalDpi xmlns:a14="http://schemas.microsoft.com/office/drawing/2010/main" xmlns=""/>
              </a:ext>
            </a:extLst>
          </a:blip>
          <a:srcRect/>
          <a:stretch>
            <a:fillRect/>
          </a:stretch>
        </p:blipFill>
        <p:spPr bwMode="auto">
          <a:xfrm>
            <a:off x="6934200" y="5394847"/>
            <a:ext cx="1600200" cy="1198356"/>
          </a:xfrm>
          <a:prstGeom prst="round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3286923784"/>
      </p:ext>
    </p:extLst>
  </p:cSld>
  <p:clrMapOvr>
    <a:masterClrMapping/>
  </p:clrMapOvr>
  <p:transition spd="slow"/>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tabLst>
                <a:tab pos="1770063" algn="l"/>
              </a:tabLst>
            </a:pPr>
            <a:r>
              <a:rPr lang="en-US" sz="3600" dirty="0" smtClean="0"/>
              <a:t>Attributes of a Usable Software (2)</a:t>
            </a:r>
            <a:endParaRPr lang="en-US" sz="3600" dirty="0"/>
          </a:p>
        </p:txBody>
      </p:sp>
      <p:sp>
        <p:nvSpPr>
          <p:cNvPr id="3" name="Content Placeholder 2"/>
          <p:cNvSpPr>
            <a:spLocks noGrp="1"/>
          </p:cNvSpPr>
          <p:nvPr>
            <p:ph idx="1"/>
          </p:nvPr>
        </p:nvSpPr>
        <p:spPr/>
        <p:txBody>
          <a:bodyPr/>
          <a:lstStyle/>
          <a:p>
            <a:pPr>
              <a:lnSpc>
                <a:spcPct val="100000"/>
              </a:lnSpc>
            </a:pPr>
            <a:r>
              <a:rPr lang="en-US" dirty="0" smtClean="0">
                <a:solidFill>
                  <a:schemeClr val="accent5">
                    <a:lumMod val="20000"/>
                    <a:lumOff val="80000"/>
                  </a:schemeClr>
                </a:solidFill>
              </a:rPr>
              <a:t>Operability</a:t>
            </a:r>
          </a:p>
          <a:p>
            <a:pPr lvl="1">
              <a:lnSpc>
                <a:spcPct val="100000"/>
              </a:lnSpc>
            </a:pPr>
            <a:r>
              <a:rPr lang="en-US" dirty="0"/>
              <a:t>T</a:t>
            </a:r>
            <a:r>
              <a:rPr lang="en-US" dirty="0" smtClean="0"/>
              <a:t>he </a:t>
            </a:r>
            <a:r>
              <a:rPr lang="en-US" dirty="0"/>
              <a:t>degree </a:t>
            </a:r>
            <a:r>
              <a:rPr lang="en-US" dirty="0" smtClean="0"/>
              <a:t>of simplicity </a:t>
            </a:r>
            <a:r>
              <a:rPr lang="en-US" dirty="0"/>
              <a:t>or difficulty inherent in carrying out certain distinct tasks within the software's feature </a:t>
            </a:r>
            <a:r>
              <a:rPr lang="en-US" dirty="0" smtClean="0"/>
              <a:t>set</a:t>
            </a:r>
          </a:p>
          <a:p>
            <a:pPr>
              <a:lnSpc>
                <a:spcPct val="100000"/>
              </a:lnSpc>
            </a:pPr>
            <a:r>
              <a:rPr lang="en-US" dirty="0" smtClean="0">
                <a:solidFill>
                  <a:schemeClr val="accent5">
                    <a:lumMod val="20000"/>
                    <a:lumOff val="80000"/>
                  </a:schemeClr>
                </a:solidFill>
              </a:rPr>
              <a:t>Attractiveness</a:t>
            </a:r>
          </a:p>
          <a:p>
            <a:pPr lvl="1">
              <a:lnSpc>
                <a:spcPct val="100000"/>
              </a:lnSpc>
            </a:pPr>
            <a:r>
              <a:rPr lang="en-US" dirty="0"/>
              <a:t>T</a:t>
            </a:r>
            <a:r>
              <a:rPr lang="en-US" dirty="0" smtClean="0"/>
              <a:t>he </a:t>
            </a:r>
            <a:r>
              <a:rPr lang="en-US" dirty="0"/>
              <a:t>extent to which the software is visibly pleasing, friendly, and inviting to the </a:t>
            </a:r>
            <a:r>
              <a:rPr lang="en-US" dirty="0" smtClean="0"/>
              <a:t>use</a:t>
            </a:r>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34</a:t>
            </a:fld>
            <a:endParaRPr lang="en-US" dirty="0"/>
          </a:p>
        </p:txBody>
      </p:sp>
      <p:pic>
        <p:nvPicPr>
          <p:cNvPr id="9220" name="Picture 4"/>
          <p:cNvPicPr>
            <a:picLocks noChangeAspect="1" noChangeArrowheads="1"/>
          </p:cNvPicPr>
          <p:nvPr/>
        </p:nvPicPr>
        <p:blipFill>
          <a:blip r:embed="rId2" cstate="print">
            <a:extLst>
              <a:ext uri="{28A0092B-C50C-407E-A947-70E740481C1C}">
                <a14:useLocalDpi xmlns:a14="http://schemas.microsoft.com/office/drawing/2010/main" xmlns=""/>
              </a:ext>
            </a:extLst>
          </a:blip>
          <a:srcRect/>
          <a:stretch>
            <a:fillRect/>
          </a:stretch>
        </p:blipFill>
        <p:spPr bwMode="auto">
          <a:xfrm>
            <a:off x="7086600" y="5181600"/>
            <a:ext cx="1524000" cy="1390650"/>
          </a:xfrm>
          <a:prstGeom prst="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3833115487"/>
      </p:ext>
    </p:extLst>
  </p:cSld>
  <p:clrMapOvr>
    <a:masterClrMapping/>
  </p:clrMapOvr>
  <p:transition spd="slow"/>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Examples</a:t>
            </a:r>
            <a:endParaRPr lang="bg-BG" dirty="0"/>
          </a:p>
        </p:txBody>
      </p:sp>
      <p:sp>
        <p:nvSpPr>
          <p:cNvPr id="3" name="Content Placeholder 2"/>
          <p:cNvSpPr>
            <a:spLocks noGrp="1"/>
          </p:cNvSpPr>
          <p:nvPr>
            <p:ph idx="1"/>
          </p:nvPr>
        </p:nvSpPr>
        <p:spPr/>
        <p:txBody>
          <a:bodyPr/>
          <a:lstStyle/>
          <a:p>
            <a:r>
              <a:rPr lang="fr-FR" dirty="0" smtClean="0">
                <a:hlinkClick r:id="rId2"/>
              </a:rPr>
              <a:t>http://www.webpagesthatsuck.com/worst-website-navigation-of-2011.html</a:t>
            </a:r>
            <a:endParaRPr lang="bg-BG" dirty="0" smtClean="0"/>
          </a:p>
          <a:p>
            <a:pPr lvl="1"/>
            <a:r>
              <a:rPr lang="fr-FR" dirty="0" smtClean="0">
                <a:hlinkClick r:id="rId3"/>
              </a:rPr>
              <a:t>www.shmarketing.co.uk</a:t>
            </a:r>
            <a:r>
              <a:rPr lang="fr-FR" dirty="0" smtClean="0"/>
              <a:t> </a:t>
            </a:r>
            <a:endParaRPr lang="bg-BG" dirty="0" smtClean="0"/>
          </a:p>
          <a:p>
            <a:pPr lvl="1"/>
            <a:r>
              <a:rPr lang="fr-FR" dirty="0" smtClean="0">
                <a:hlinkClick r:id="rId4"/>
              </a:rPr>
              <a:t>http://www.freizeitparkherne.de</a:t>
            </a:r>
            <a:r>
              <a:rPr lang="fr-FR" dirty="0" smtClean="0"/>
              <a:t> </a:t>
            </a:r>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35</a:t>
            </a:fld>
            <a:endParaRPr lang="en-US" dirty="0"/>
          </a:p>
        </p:txBody>
      </p:sp>
    </p:spTree>
    <p:extLst>
      <p:ext uri="{BB962C8B-B14F-4D97-AF65-F5344CB8AC3E}">
        <p14:creationId xmlns:p14="http://schemas.microsoft.com/office/powerpoint/2010/main" xmlns="" val="13902570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Look and Feel Standards</a:t>
            </a:r>
            <a:endParaRPr lang="en-US" dirty="0"/>
          </a:p>
        </p:txBody>
      </p:sp>
      <p:sp>
        <p:nvSpPr>
          <p:cNvPr id="3" name="Content Placeholder 2"/>
          <p:cNvSpPr>
            <a:spLocks noGrp="1"/>
          </p:cNvSpPr>
          <p:nvPr>
            <p:ph idx="1"/>
          </p:nvPr>
        </p:nvSpPr>
        <p:spPr/>
        <p:txBody>
          <a:bodyPr/>
          <a:lstStyle/>
          <a:p>
            <a:r>
              <a:rPr lang="en-US" dirty="0" smtClean="0"/>
              <a:t>User interface should follow existing standards of the platform used  </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36</a:t>
            </a:fld>
            <a:endParaRPr lang="en-US" dirty="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xmlns=""/>
              </a:ext>
            </a:extLst>
          </a:blip>
          <a:srcRect/>
          <a:stretch>
            <a:fillRect/>
          </a:stretch>
        </p:blipFill>
        <p:spPr bwMode="auto">
          <a:xfrm>
            <a:off x="630011" y="2466975"/>
            <a:ext cx="2162175" cy="1200150"/>
          </a:xfrm>
          <a:prstGeom prst="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pic>
        <p:nvPicPr>
          <p:cNvPr id="1029" name="Picture 5"/>
          <p:cNvPicPr>
            <a:picLocks noChangeAspect="1" noChangeArrowheads="1"/>
          </p:cNvPicPr>
          <p:nvPr/>
        </p:nvPicPr>
        <p:blipFill>
          <a:blip r:embed="rId3" cstate="print">
            <a:extLst>
              <a:ext uri="{28A0092B-C50C-407E-A947-70E740481C1C}">
                <a14:useLocalDpi xmlns:a14="http://schemas.microsoft.com/office/drawing/2010/main" xmlns=""/>
              </a:ext>
            </a:extLst>
          </a:blip>
          <a:srcRect/>
          <a:stretch>
            <a:fillRect/>
          </a:stretch>
        </p:blipFill>
        <p:spPr bwMode="auto">
          <a:xfrm>
            <a:off x="2057400" y="3429000"/>
            <a:ext cx="1895475" cy="1514475"/>
          </a:xfrm>
          <a:prstGeom prst="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pic>
        <p:nvPicPr>
          <p:cNvPr id="1033" name="Picture 9" descr="http://www.randelshofer.ch/quaqua/images/quaqua_metalworks.png"/>
          <p:cNvPicPr>
            <a:picLocks noChangeAspect="1" noChangeArrowheads="1"/>
          </p:cNvPicPr>
          <p:nvPr/>
        </p:nvPicPr>
        <p:blipFill>
          <a:blip r:embed="rId4" cstate="print">
            <a:extLst>
              <a:ext uri="{28A0092B-C50C-407E-A947-70E740481C1C}">
                <a14:useLocalDpi xmlns:a14="http://schemas.microsoft.com/office/drawing/2010/main" xmlns=""/>
              </a:ext>
            </a:extLst>
          </a:blip>
          <a:srcRect/>
          <a:stretch>
            <a:fillRect/>
          </a:stretch>
        </p:blipFill>
        <p:spPr bwMode="auto">
          <a:xfrm>
            <a:off x="4267200" y="2352674"/>
            <a:ext cx="4381500" cy="3524251"/>
          </a:xfrm>
          <a:prstGeom prst="rect">
            <a:avLst/>
          </a:prstGeom>
          <a:noFill/>
          <a:effectLst>
            <a:glow rad="101600">
              <a:schemeClr val="tx1">
                <a:alpha val="60000"/>
              </a:schemeClr>
            </a:glow>
          </a:effectLst>
          <a:extLst>
            <a:ext uri="{909E8E84-426E-40DD-AFC4-6F175D3DCCD1}">
              <a14:hiddenFill xmlns:a14="http://schemas.microsoft.com/office/drawing/2010/main" xmlns="">
                <a:solidFill>
                  <a:srgbClr val="FFFFFF"/>
                </a:solidFill>
              </a14:hiddenFill>
            </a:ext>
          </a:extLst>
        </p:spPr>
      </p:pic>
      <p:pic>
        <p:nvPicPr>
          <p:cNvPr id="1028" name="Picture 4"/>
          <p:cNvPicPr>
            <a:picLocks noChangeAspect="1" noChangeArrowheads="1"/>
          </p:cNvPicPr>
          <p:nvPr/>
        </p:nvPicPr>
        <p:blipFill>
          <a:blip r:embed="rId5" cstate="print">
            <a:extLst>
              <a:ext uri="{28A0092B-C50C-407E-A947-70E740481C1C}">
                <a14:useLocalDpi xmlns:a14="http://schemas.microsoft.com/office/drawing/2010/main" xmlns=""/>
              </a:ext>
            </a:extLst>
          </a:blip>
          <a:srcRect/>
          <a:stretch>
            <a:fillRect/>
          </a:stretch>
        </p:blipFill>
        <p:spPr bwMode="auto">
          <a:xfrm>
            <a:off x="990600" y="5181600"/>
            <a:ext cx="3581400" cy="1390650"/>
          </a:xfrm>
          <a:prstGeom prst="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1900298646"/>
      </p:ext>
    </p:extLst>
  </p:cSld>
  <p:clrMapOvr>
    <a:masterClrMapping/>
  </p:clrMapOvr>
  <p:transition spd="slow"/>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1371600"/>
            <a:ext cx="7924800" cy="685800"/>
          </a:xfrm>
        </p:spPr>
        <p:txBody>
          <a:bodyPr/>
          <a:lstStyle/>
          <a:p>
            <a:r>
              <a:rPr lang="en-US" dirty="0" smtClean="0"/>
              <a:t>Usability Testing Techniques</a:t>
            </a:r>
            <a:endParaRPr lang="en-US" dirty="0"/>
          </a:p>
        </p:txBody>
      </p:sp>
      <p:pic>
        <p:nvPicPr>
          <p:cNvPr id="11267" name="Picture 3"/>
          <p:cNvPicPr>
            <a:picLocks noChangeAspect="1" noChangeArrowheads="1"/>
          </p:cNvPicPr>
          <p:nvPr/>
        </p:nvPicPr>
        <p:blipFill>
          <a:blip r:embed="rId2" cstate="print">
            <a:extLst>
              <a:ext uri="{28A0092B-C50C-407E-A947-70E740481C1C}">
                <a14:useLocalDpi xmlns:a14="http://schemas.microsoft.com/office/drawing/2010/main" xmlns=""/>
              </a:ext>
            </a:extLst>
          </a:blip>
          <a:srcRect/>
          <a:stretch>
            <a:fillRect/>
          </a:stretch>
        </p:blipFill>
        <p:spPr bwMode="auto">
          <a:xfrm>
            <a:off x="1905000" y="2466975"/>
            <a:ext cx="5334000" cy="3552825"/>
          </a:xfrm>
          <a:prstGeom prst="roundRect">
            <a:avLst>
              <a:gd name="adj" fmla="val 10539"/>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739412561"/>
      </p:ext>
    </p:extLst>
  </p:cSld>
  <p:clrMapOvr>
    <a:masterClrMapping/>
  </p:clrMapOvr>
  <p:transition spd="slow"/>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Usability Testing Techniques</a:t>
            </a:r>
          </a:p>
        </p:txBody>
      </p:sp>
      <p:sp>
        <p:nvSpPr>
          <p:cNvPr id="3" name="Content Placeholder 2"/>
          <p:cNvSpPr>
            <a:spLocks noGrp="1"/>
          </p:cNvSpPr>
          <p:nvPr>
            <p:ph idx="1"/>
          </p:nvPr>
        </p:nvSpPr>
        <p:spPr/>
        <p:txBody>
          <a:bodyPr/>
          <a:lstStyle/>
          <a:p>
            <a:r>
              <a:rPr lang="en-US" dirty="0" smtClean="0"/>
              <a:t>There are three main techniques for usability testing:</a:t>
            </a:r>
          </a:p>
          <a:p>
            <a:pPr lvl="1"/>
            <a:r>
              <a:rPr lang="en-US" dirty="0" smtClean="0">
                <a:solidFill>
                  <a:schemeClr val="accent5">
                    <a:lumMod val="20000"/>
                    <a:lumOff val="80000"/>
                  </a:schemeClr>
                </a:solidFill>
              </a:rPr>
              <a:t>Inspection</a:t>
            </a:r>
            <a:r>
              <a:rPr lang="en-US" dirty="0" smtClean="0"/>
              <a:t> (evaluation, review)</a:t>
            </a:r>
          </a:p>
          <a:p>
            <a:pPr lvl="1"/>
            <a:r>
              <a:rPr lang="en-US" dirty="0" smtClean="0">
                <a:solidFill>
                  <a:schemeClr val="accent5">
                    <a:lumMod val="20000"/>
                    <a:lumOff val="80000"/>
                  </a:schemeClr>
                </a:solidFill>
              </a:rPr>
              <a:t>Validation</a:t>
            </a:r>
            <a:r>
              <a:rPr lang="en-US" dirty="0" smtClean="0"/>
              <a:t> </a:t>
            </a:r>
            <a:r>
              <a:rPr lang="en-US" dirty="0"/>
              <a:t>of the actual </a:t>
            </a:r>
            <a:r>
              <a:rPr lang="en-US" dirty="0" smtClean="0"/>
              <a:t>implementation</a:t>
            </a:r>
          </a:p>
          <a:p>
            <a:pPr lvl="1"/>
            <a:r>
              <a:rPr lang="en-US" dirty="0" smtClean="0">
                <a:solidFill>
                  <a:schemeClr val="accent5">
                    <a:lumMod val="20000"/>
                    <a:lumOff val="80000"/>
                  </a:schemeClr>
                </a:solidFill>
              </a:rPr>
              <a:t>Survey</a:t>
            </a:r>
            <a:r>
              <a:rPr lang="en-US" dirty="0" smtClean="0"/>
              <a:t> (questionnaire)</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38</a:t>
            </a:fld>
            <a:endParaRPr lang="en-US" dirty="0"/>
          </a:p>
        </p:txBody>
      </p:sp>
      <p:pic>
        <p:nvPicPr>
          <p:cNvPr id="12291" name="Picture 3"/>
          <p:cNvPicPr>
            <a:picLocks noChangeAspect="1" noChangeArrowheads="1"/>
          </p:cNvPicPr>
          <p:nvPr/>
        </p:nvPicPr>
        <p:blipFill>
          <a:blip r:embed="rId2" cstate="print">
            <a:extLst>
              <a:ext uri="{28A0092B-C50C-407E-A947-70E740481C1C}">
                <a14:useLocalDpi xmlns:a14="http://schemas.microsoft.com/office/drawing/2010/main" xmlns=""/>
              </a:ext>
            </a:extLst>
          </a:blip>
          <a:srcRect/>
          <a:stretch>
            <a:fillRect/>
          </a:stretch>
        </p:blipFill>
        <p:spPr bwMode="auto">
          <a:xfrm>
            <a:off x="2402115" y="4247284"/>
            <a:ext cx="4339771" cy="2129702"/>
          </a:xfrm>
          <a:prstGeom prst="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1478236164"/>
      </p:ext>
    </p:extLst>
  </p:cSld>
  <p:clrMapOvr>
    <a:masterClrMapping/>
  </p:clrMapOvr>
  <p:transition spd="slow"/>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Inspection </a:t>
            </a:r>
            <a:r>
              <a:rPr lang="en-US" dirty="0" smtClean="0"/>
              <a:t>(Evaluation</a:t>
            </a:r>
            <a:r>
              <a:rPr lang="en-US" dirty="0"/>
              <a:t>, </a:t>
            </a:r>
            <a:r>
              <a:rPr lang="en-US" dirty="0" smtClean="0"/>
              <a:t>Review)</a:t>
            </a:r>
            <a:endParaRPr lang="en-US" dirty="0"/>
          </a:p>
        </p:txBody>
      </p:sp>
      <p:sp>
        <p:nvSpPr>
          <p:cNvPr id="3" name="Content Placeholder 2"/>
          <p:cNvSpPr>
            <a:spLocks noGrp="1"/>
          </p:cNvSpPr>
          <p:nvPr>
            <p:ph idx="1"/>
          </p:nvPr>
        </p:nvSpPr>
        <p:spPr/>
        <p:txBody>
          <a:bodyPr/>
          <a:lstStyle/>
          <a:p>
            <a:r>
              <a:rPr lang="en-US" dirty="0">
                <a:solidFill>
                  <a:schemeClr val="accent5">
                    <a:lumMod val="20000"/>
                    <a:lumOff val="80000"/>
                  </a:schemeClr>
                </a:solidFill>
              </a:rPr>
              <a:t>Inspection</a:t>
            </a:r>
            <a:r>
              <a:rPr lang="en-US" dirty="0"/>
              <a:t> </a:t>
            </a:r>
            <a:r>
              <a:rPr lang="en-US" dirty="0" smtClean="0"/>
              <a:t>(evaluation</a:t>
            </a:r>
            <a:r>
              <a:rPr lang="en-US" dirty="0"/>
              <a:t>, </a:t>
            </a:r>
            <a:r>
              <a:rPr lang="en-US" dirty="0" smtClean="0"/>
              <a:t>review)</a:t>
            </a:r>
          </a:p>
          <a:p>
            <a:pPr lvl="1"/>
            <a:r>
              <a:rPr lang="en-US" dirty="0" smtClean="0"/>
              <a:t>Involves </a:t>
            </a:r>
            <a:r>
              <a:rPr lang="en-US" dirty="0"/>
              <a:t>considering the specification and designs from a </a:t>
            </a:r>
            <a:r>
              <a:rPr lang="en-US" dirty="0">
                <a:solidFill>
                  <a:schemeClr val="accent5">
                    <a:lumMod val="20000"/>
                    <a:lumOff val="80000"/>
                  </a:schemeClr>
                </a:solidFill>
              </a:rPr>
              <a:t>usability point of </a:t>
            </a:r>
            <a:r>
              <a:rPr lang="en-US" dirty="0" smtClean="0">
                <a:solidFill>
                  <a:schemeClr val="accent5">
                    <a:lumMod val="20000"/>
                    <a:lumOff val="80000"/>
                  </a:schemeClr>
                </a:solidFill>
              </a:rPr>
              <a:t>view</a:t>
            </a:r>
          </a:p>
          <a:p>
            <a:pPr lvl="1"/>
            <a:r>
              <a:rPr lang="en-US" dirty="0" smtClean="0"/>
              <a:t>Effective </a:t>
            </a:r>
            <a:r>
              <a:rPr lang="en-US" dirty="0"/>
              <a:t>and efficient way </a:t>
            </a:r>
            <a:r>
              <a:rPr lang="en-US" dirty="0" smtClean="0"/>
              <a:t>for </a:t>
            </a:r>
            <a:r>
              <a:rPr lang="en-US" dirty="0" smtClean="0">
                <a:solidFill>
                  <a:schemeClr val="accent5">
                    <a:lumMod val="20000"/>
                    <a:lumOff val="80000"/>
                  </a:schemeClr>
                </a:solidFill>
              </a:rPr>
              <a:t>early</a:t>
            </a:r>
            <a:r>
              <a:rPr lang="en-US" dirty="0" smtClean="0"/>
              <a:t> bug discovery</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39</a:t>
            </a:fld>
            <a:endParaRPr lang="en-US" dirty="0"/>
          </a:p>
        </p:txBody>
      </p:sp>
      <p:pic>
        <p:nvPicPr>
          <p:cNvPr id="5" name="Picture 2"/>
          <p:cNvPicPr>
            <a:picLocks noChangeAspect="1" noChangeArrowheads="1"/>
          </p:cNvPicPr>
          <p:nvPr/>
        </p:nvPicPr>
        <p:blipFill>
          <a:blip r:embed="rId2" cstate="screen">
            <a:extLst>
              <a:ext uri="{28A0092B-C50C-407E-A947-70E740481C1C}">
                <a14:useLocalDpi xmlns:a14="http://schemas.microsoft.com/office/drawing/2010/main" xmlns=""/>
              </a:ext>
            </a:extLst>
          </a:blip>
          <a:srcRect/>
          <a:stretch>
            <a:fillRect/>
          </a:stretch>
        </p:blipFill>
        <p:spPr bwMode="auto">
          <a:xfrm>
            <a:off x="5715000" y="3943805"/>
            <a:ext cx="2631963" cy="2456995"/>
          </a:xfrm>
          <a:prstGeom prst="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299369015"/>
      </p:ext>
    </p:extLst>
  </p:cSld>
  <p:clrMapOvr>
    <a:masterClrMapping/>
  </p:clrMapOvr>
  <p:transition spd="slow"/>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0" y="228600"/>
            <a:ext cx="7086600" cy="914400"/>
          </a:xfrm>
        </p:spPr>
        <p:txBody>
          <a:bodyPr/>
          <a:lstStyle/>
          <a:p>
            <a:r>
              <a:rPr lang="en-US" dirty="0" smtClean="0"/>
              <a:t>Why Bother With Quality Characteristics?</a:t>
            </a:r>
            <a:endParaRPr lang="en-US" dirty="0"/>
          </a:p>
        </p:txBody>
      </p:sp>
      <p:sp>
        <p:nvSpPr>
          <p:cNvPr id="3" name="Content Placeholder 2"/>
          <p:cNvSpPr>
            <a:spLocks noGrp="1"/>
          </p:cNvSpPr>
          <p:nvPr>
            <p:ph idx="1"/>
          </p:nvPr>
        </p:nvSpPr>
        <p:spPr>
          <a:xfrm>
            <a:off x="228600" y="1219200"/>
            <a:ext cx="8686800" cy="5486400"/>
          </a:xfrm>
        </p:spPr>
        <p:txBody>
          <a:bodyPr/>
          <a:lstStyle/>
          <a:p>
            <a:pPr>
              <a:lnSpc>
                <a:spcPct val="100000"/>
              </a:lnSpc>
            </a:pPr>
            <a:r>
              <a:rPr lang="en-US" dirty="0" smtClean="0"/>
              <a:t>We need to understand the main </a:t>
            </a:r>
            <a:r>
              <a:rPr lang="en-US" dirty="0" smtClean="0">
                <a:solidFill>
                  <a:schemeClr val="accent5">
                    <a:lumMod val="20000"/>
                    <a:lumOff val="80000"/>
                  </a:schemeClr>
                </a:solidFill>
              </a:rPr>
              <a:t>quality characteristics</a:t>
            </a:r>
            <a:r>
              <a:rPr lang="en-US" dirty="0" smtClean="0"/>
              <a:t> in order to:</a:t>
            </a:r>
          </a:p>
          <a:p>
            <a:pPr lvl="1">
              <a:lnSpc>
                <a:spcPct val="100000"/>
              </a:lnSpc>
            </a:pPr>
            <a:r>
              <a:rPr lang="en-US" dirty="0" smtClean="0"/>
              <a:t>Recognize </a:t>
            </a:r>
            <a:r>
              <a:rPr lang="en-US" dirty="0"/>
              <a:t>typical </a:t>
            </a:r>
            <a:r>
              <a:rPr lang="en-US" dirty="0" smtClean="0"/>
              <a:t>risks</a:t>
            </a:r>
          </a:p>
          <a:p>
            <a:pPr lvl="1">
              <a:lnSpc>
                <a:spcPct val="100000"/>
              </a:lnSpc>
            </a:pPr>
            <a:r>
              <a:rPr lang="en-US" dirty="0"/>
              <a:t>D</a:t>
            </a:r>
            <a:r>
              <a:rPr lang="en-US" dirty="0" smtClean="0"/>
              <a:t>evelop </a:t>
            </a:r>
            <a:r>
              <a:rPr lang="en-US" dirty="0"/>
              <a:t>appropriate testing </a:t>
            </a:r>
            <a:r>
              <a:rPr lang="en-US" dirty="0" smtClean="0"/>
              <a:t>strategies</a:t>
            </a:r>
          </a:p>
          <a:p>
            <a:pPr lvl="1">
              <a:lnSpc>
                <a:spcPct val="100000"/>
              </a:lnSpc>
            </a:pPr>
            <a:r>
              <a:rPr lang="en-US" dirty="0"/>
              <a:t>S</a:t>
            </a:r>
            <a:r>
              <a:rPr lang="en-US" dirty="0" smtClean="0"/>
              <a:t>pecify effective tests</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4</a:t>
            </a:fld>
            <a:endParaRPr lang="en-US" dirty="0"/>
          </a:p>
        </p:txBody>
      </p:sp>
      <p:pic>
        <p:nvPicPr>
          <p:cNvPr id="6" name="Picture 2" descr="http://www.funnymotivationalposters.info/wp-content/uploads/2010/02/Why-Bother.jpg"/>
          <p:cNvPicPr>
            <a:picLocks noChangeAspect="1" noChangeArrowheads="1"/>
          </p:cNvPicPr>
          <p:nvPr/>
        </p:nvPicPr>
        <p:blipFill>
          <a:blip r:embed="rId2" cstate="screen">
            <a:extLst>
              <a:ext uri="{28A0092B-C50C-407E-A947-70E740481C1C}">
                <a14:useLocalDpi xmlns:a14="http://schemas.microsoft.com/office/drawing/2010/main" xmlns=""/>
              </a:ext>
            </a:extLst>
          </a:blip>
          <a:srcRect/>
          <a:stretch>
            <a:fillRect/>
          </a:stretch>
        </p:blipFill>
        <p:spPr bwMode="auto">
          <a:xfrm>
            <a:off x="5410200" y="4038600"/>
            <a:ext cx="3073400" cy="2514600"/>
          </a:xfrm>
          <a:prstGeom prst="rect">
            <a:avLst/>
          </a:prstGeom>
          <a:noFill/>
          <a:effectLst>
            <a:glow rad="101600">
              <a:schemeClr val="tx1">
                <a:alpha val="60000"/>
              </a:schemeClr>
            </a:glow>
          </a:effectLst>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773457534"/>
      </p:ext>
    </p:extLst>
  </p:cSld>
  <p:clrMapOvr>
    <a:masterClrMapping/>
  </p:clrMapOvr>
  <p:transition spd="slow"/>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Heuristic Evaluation</a:t>
            </a:r>
            <a:endParaRPr lang="en-US" dirty="0"/>
          </a:p>
        </p:txBody>
      </p:sp>
      <p:sp>
        <p:nvSpPr>
          <p:cNvPr id="3" name="Content Placeholder 2"/>
          <p:cNvSpPr>
            <a:spLocks noGrp="1"/>
          </p:cNvSpPr>
          <p:nvPr>
            <p:ph idx="1"/>
          </p:nvPr>
        </p:nvSpPr>
        <p:spPr/>
        <p:txBody>
          <a:bodyPr/>
          <a:lstStyle/>
          <a:p>
            <a:r>
              <a:rPr lang="en-US" dirty="0" smtClean="0">
                <a:solidFill>
                  <a:schemeClr val="accent5">
                    <a:lumMod val="20000"/>
                    <a:lumOff val="80000"/>
                  </a:schemeClr>
                </a:solidFill>
              </a:rPr>
              <a:t>Heuristic evaluation </a:t>
            </a:r>
            <a:r>
              <a:rPr lang="en-US" dirty="0" smtClean="0"/>
              <a:t>is a form of review</a:t>
            </a:r>
          </a:p>
          <a:p>
            <a:pPr lvl="1"/>
            <a:r>
              <a:rPr lang="en-US" dirty="0" smtClean="0"/>
              <a:t>A </a:t>
            </a:r>
            <a:r>
              <a:rPr lang="en-US" dirty="0"/>
              <a:t>systematic inspection of a user interface design for </a:t>
            </a:r>
            <a:r>
              <a:rPr lang="en-US" dirty="0" smtClean="0"/>
              <a:t>usability</a:t>
            </a:r>
            <a:endParaRPr lang="en-US" dirty="0"/>
          </a:p>
          <a:p>
            <a:pPr lvl="1"/>
            <a:r>
              <a:rPr lang="en-US" dirty="0"/>
              <a:t>It allows us to find usability problems in the design, resolve them, and then </a:t>
            </a:r>
            <a:r>
              <a:rPr lang="en-US" dirty="0" smtClean="0"/>
              <a:t>reevaluate</a:t>
            </a:r>
          </a:p>
          <a:p>
            <a:pPr lvl="2"/>
            <a:r>
              <a:rPr lang="en-US" dirty="0" smtClean="0"/>
              <a:t>Cycle is repeated until wanted quality is achieved</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40</a:t>
            </a:fld>
            <a:endParaRPr lang="en-US" dirty="0"/>
          </a:p>
        </p:txBody>
      </p:sp>
      <p:pic>
        <p:nvPicPr>
          <p:cNvPr id="14338" name="Picture 2" descr="http://cte.uwaterloo.ca/media/images/generic/Course%20Design%20Heuristic.jpg"/>
          <p:cNvPicPr>
            <a:picLocks noChangeAspect="1" noChangeArrowheads="1"/>
          </p:cNvPicPr>
          <p:nvPr/>
        </p:nvPicPr>
        <p:blipFill>
          <a:blip r:embed="rId2" cstate="print">
            <a:extLst>
              <a:ext uri="{28A0092B-C50C-407E-A947-70E740481C1C}">
                <a14:useLocalDpi xmlns:a14="http://schemas.microsoft.com/office/drawing/2010/main" xmlns=""/>
              </a:ext>
            </a:extLst>
          </a:blip>
          <a:srcRect/>
          <a:stretch>
            <a:fillRect/>
          </a:stretch>
        </p:blipFill>
        <p:spPr bwMode="auto">
          <a:xfrm>
            <a:off x="6477000" y="4707835"/>
            <a:ext cx="2133600" cy="1769165"/>
          </a:xfrm>
          <a:prstGeom prst="roundRect">
            <a:avLst/>
          </a:prstGeom>
          <a:noFill/>
          <a:effectLst>
            <a:glow rad="101600">
              <a:schemeClr val="tx1">
                <a:alpha val="60000"/>
              </a:schemeClr>
            </a:glow>
          </a:effectLst>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631391703"/>
      </p:ext>
    </p:extLst>
  </p:cSld>
  <p:clrMapOvr>
    <a:masterClrMapping/>
  </p:clrMapOvr>
  <p:transition spd="slow"/>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0" y="228600"/>
            <a:ext cx="7086600" cy="914400"/>
          </a:xfrm>
        </p:spPr>
        <p:txBody>
          <a:bodyPr/>
          <a:lstStyle/>
          <a:p>
            <a:r>
              <a:rPr lang="en-US" dirty="0"/>
              <a:t>Validation of the </a:t>
            </a:r>
            <a:r>
              <a:rPr lang="en-US" dirty="0" smtClean="0"/>
              <a:t>Actual </a:t>
            </a:r>
            <a:r>
              <a:rPr lang="en-US" dirty="0"/>
              <a:t>I</a:t>
            </a:r>
            <a:r>
              <a:rPr lang="en-US" dirty="0" smtClean="0"/>
              <a:t>mplementation</a:t>
            </a:r>
            <a:endParaRPr lang="en-US" dirty="0"/>
          </a:p>
        </p:txBody>
      </p:sp>
      <p:sp>
        <p:nvSpPr>
          <p:cNvPr id="3" name="Content Placeholder 2"/>
          <p:cNvSpPr>
            <a:spLocks noGrp="1"/>
          </p:cNvSpPr>
          <p:nvPr>
            <p:ph idx="1"/>
          </p:nvPr>
        </p:nvSpPr>
        <p:spPr>
          <a:xfrm>
            <a:off x="228600" y="1219200"/>
            <a:ext cx="8686800" cy="5410200"/>
          </a:xfrm>
        </p:spPr>
        <p:txBody>
          <a:bodyPr/>
          <a:lstStyle/>
          <a:p>
            <a:r>
              <a:rPr lang="en-US" dirty="0"/>
              <a:t>R</a:t>
            </a:r>
            <a:r>
              <a:rPr lang="en-US" dirty="0" smtClean="0"/>
              <a:t>unning </a:t>
            </a:r>
            <a:r>
              <a:rPr lang="en-US" dirty="0" smtClean="0">
                <a:solidFill>
                  <a:schemeClr val="accent5">
                    <a:lumMod val="20000"/>
                    <a:lumOff val="80000"/>
                  </a:schemeClr>
                </a:solidFill>
              </a:rPr>
              <a:t>usability test scenarios </a:t>
            </a:r>
          </a:p>
          <a:p>
            <a:pPr lvl="1"/>
            <a:r>
              <a:rPr lang="en-US" dirty="0"/>
              <a:t>L</a:t>
            </a:r>
            <a:r>
              <a:rPr lang="en-US" dirty="0" smtClean="0"/>
              <a:t>ooking </a:t>
            </a:r>
            <a:r>
              <a:rPr lang="en-US" dirty="0"/>
              <a:t>at usability attributes</a:t>
            </a:r>
          </a:p>
          <a:p>
            <a:pPr lvl="2"/>
            <a:r>
              <a:rPr lang="en-US" dirty="0"/>
              <a:t>E.g., speed of learning or </a:t>
            </a:r>
            <a:r>
              <a:rPr lang="en-US" dirty="0" smtClean="0"/>
              <a:t>operability</a:t>
            </a:r>
          </a:p>
          <a:p>
            <a:pPr lvl="1"/>
            <a:r>
              <a:rPr lang="en-US" dirty="0" smtClean="0"/>
              <a:t>May </a:t>
            </a:r>
            <a:r>
              <a:rPr lang="en-US" dirty="0"/>
              <a:t>also include </a:t>
            </a:r>
            <a:r>
              <a:rPr lang="en-US" dirty="0" smtClean="0">
                <a:solidFill>
                  <a:schemeClr val="accent5">
                    <a:lumMod val="20000"/>
                    <a:lumOff val="80000"/>
                  </a:schemeClr>
                </a:solidFill>
              </a:rPr>
              <a:t>pretest </a:t>
            </a:r>
            <a:r>
              <a:rPr lang="en-US" dirty="0"/>
              <a:t>and </a:t>
            </a:r>
            <a:r>
              <a:rPr lang="en-US" dirty="0">
                <a:solidFill>
                  <a:schemeClr val="accent5">
                    <a:lumMod val="20000"/>
                    <a:lumOff val="80000"/>
                  </a:schemeClr>
                </a:solidFill>
              </a:rPr>
              <a:t>posttest </a:t>
            </a:r>
            <a:r>
              <a:rPr lang="en-US" dirty="0" smtClean="0">
                <a:solidFill>
                  <a:schemeClr val="accent5">
                    <a:lumMod val="20000"/>
                    <a:lumOff val="80000"/>
                  </a:schemeClr>
                </a:solidFill>
              </a:rPr>
              <a:t>interviews </a:t>
            </a:r>
            <a:r>
              <a:rPr lang="en-US" dirty="0"/>
              <a:t>for the </a:t>
            </a:r>
            <a:r>
              <a:rPr lang="en-US" dirty="0" smtClean="0"/>
              <a:t>users</a:t>
            </a:r>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41</a:t>
            </a:fld>
            <a:endParaRPr lang="en-US" dirty="0"/>
          </a:p>
        </p:txBody>
      </p:sp>
      <p:pic>
        <p:nvPicPr>
          <p:cNvPr id="16386" name="Picture 2"/>
          <p:cNvPicPr>
            <a:picLocks noChangeAspect="1" noChangeArrowheads="1"/>
          </p:cNvPicPr>
          <p:nvPr/>
        </p:nvPicPr>
        <p:blipFill>
          <a:blip r:embed="rId2" cstate="screen">
            <a:extLst>
              <a:ext uri="{28A0092B-C50C-407E-A947-70E740481C1C}">
                <a14:useLocalDpi xmlns:a14="http://schemas.microsoft.com/office/drawing/2010/main" xmlns=""/>
              </a:ext>
            </a:extLst>
          </a:blip>
          <a:srcRect/>
          <a:stretch>
            <a:fillRect/>
          </a:stretch>
        </p:blipFill>
        <p:spPr bwMode="auto">
          <a:xfrm>
            <a:off x="6172200" y="4114800"/>
            <a:ext cx="2296459" cy="2241550"/>
          </a:xfrm>
          <a:prstGeom prst="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3159577379"/>
      </p:ext>
    </p:extLst>
  </p:cSld>
  <p:clrMapOvr>
    <a:masterClrMapping/>
  </p:clrMapOvr>
  <p:transition spd="slow"/>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0" y="228600"/>
            <a:ext cx="7086600" cy="914400"/>
          </a:xfrm>
        </p:spPr>
        <p:txBody>
          <a:bodyPr/>
          <a:lstStyle/>
          <a:p>
            <a:r>
              <a:rPr lang="en-US" dirty="0"/>
              <a:t>Validation of the </a:t>
            </a:r>
            <a:r>
              <a:rPr lang="en-US" dirty="0" smtClean="0"/>
              <a:t>Actual Implementation (2)</a:t>
            </a:r>
            <a:endParaRPr lang="en-US" dirty="0"/>
          </a:p>
        </p:txBody>
      </p:sp>
      <p:sp>
        <p:nvSpPr>
          <p:cNvPr id="3" name="Content Placeholder 2"/>
          <p:cNvSpPr>
            <a:spLocks noGrp="1"/>
          </p:cNvSpPr>
          <p:nvPr>
            <p:ph idx="1"/>
          </p:nvPr>
        </p:nvSpPr>
        <p:spPr>
          <a:xfrm>
            <a:off x="228600" y="1219200"/>
            <a:ext cx="8686800" cy="5410200"/>
          </a:xfrm>
        </p:spPr>
        <p:txBody>
          <a:bodyPr/>
          <a:lstStyle/>
          <a:p>
            <a:r>
              <a:rPr lang="en-US" dirty="0" smtClean="0">
                <a:solidFill>
                  <a:schemeClr val="accent5">
                    <a:lumMod val="20000"/>
                    <a:lumOff val="80000"/>
                  </a:schemeClr>
                </a:solidFill>
              </a:rPr>
              <a:t>Syntax tests</a:t>
            </a:r>
          </a:p>
          <a:p>
            <a:pPr lvl="1"/>
            <a:r>
              <a:rPr lang="en-US" dirty="0" smtClean="0"/>
              <a:t>Evaluate what the interface allows / disallows</a:t>
            </a:r>
          </a:p>
          <a:p>
            <a:r>
              <a:rPr lang="en-US" dirty="0" smtClean="0">
                <a:solidFill>
                  <a:schemeClr val="accent5">
                    <a:lumMod val="20000"/>
                    <a:lumOff val="80000"/>
                  </a:schemeClr>
                </a:solidFill>
              </a:rPr>
              <a:t>Semantic tests</a:t>
            </a:r>
          </a:p>
          <a:p>
            <a:pPr lvl="1"/>
            <a:r>
              <a:rPr lang="en-US" dirty="0" smtClean="0"/>
              <a:t>Evaluating meaningfulness of messages and outputs</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42</a:t>
            </a:fld>
            <a:endParaRPr lang="en-US" dirty="0"/>
          </a:p>
        </p:txBody>
      </p:sp>
      <p:pic>
        <p:nvPicPr>
          <p:cNvPr id="17411" name="Picture 3"/>
          <p:cNvPicPr>
            <a:picLocks noChangeAspect="1" noChangeArrowheads="1"/>
          </p:cNvPicPr>
          <p:nvPr/>
        </p:nvPicPr>
        <p:blipFill rotWithShape="1">
          <a:blip r:embed="rId2" cstate="screen">
            <a:extLst>
              <a:ext uri="{28A0092B-C50C-407E-A947-70E740481C1C}">
                <a14:useLocalDpi xmlns:a14="http://schemas.microsoft.com/office/drawing/2010/main" xmlns=""/>
              </a:ext>
            </a:extLst>
          </a:blip>
          <a:srcRect/>
          <a:stretch/>
        </p:blipFill>
        <p:spPr bwMode="auto">
          <a:xfrm>
            <a:off x="1752600" y="4343400"/>
            <a:ext cx="5638800" cy="1947629"/>
          </a:xfrm>
          <a:prstGeom prst="roundRect">
            <a:avLst>
              <a:gd name="adj" fmla="val 5585"/>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1144884442"/>
      </p:ext>
    </p:extLst>
  </p:cSld>
  <p:clrMapOvr>
    <a:masterClrMapping/>
  </p:clrMapOvr>
  <p:transition spd="slow"/>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Surveys</a:t>
            </a:r>
            <a:endParaRPr lang="en-US" dirty="0"/>
          </a:p>
        </p:txBody>
      </p:sp>
      <p:sp>
        <p:nvSpPr>
          <p:cNvPr id="3" name="Content Placeholder 2"/>
          <p:cNvSpPr>
            <a:spLocks noGrp="1"/>
          </p:cNvSpPr>
          <p:nvPr>
            <p:ph idx="1"/>
          </p:nvPr>
        </p:nvSpPr>
        <p:spPr/>
        <p:txBody>
          <a:bodyPr/>
          <a:lstStyle/>
          <a:p>
            <a:pPr>
              <a:lnSpc>
                <a:spcPct val="100000"/>
              </a:lnSpc>
            </a:pPr>
            <a:r>
              <a:rPr lang="en-US" dirty="0" smtClean="0"/>
              <a:t>Survey or questionnaire</a:t>
            </a:r>
          </a:p>
          <a:p>
            <a:pPr lvl="1">
              <a:lnSpc>
                <a:spcPct val="100000"/>
              </a:lnSpc>
            </a:pPr>
            <a:r>
              <a:rPr lang="en-US" dirty="0"/>
              <a:t>A</a:t>
            </a:r>
            <a:r>
              <a:rPr lang="en-US" dirty="0" smtClean="0"/>
              <a:t>nother form of usability testing</a:t>
            </a:r>
          </a:p>
          <a:p>
            <a:pPr lvl="1">
              <a:lnSpc>
                <a:spcPct val="100000"/>
              </a:lnSpc>
            </a:pPr>
            <a:r>
              <a:rPr lang="en-US" dirty="0" smtClean="0"/>
              <a:t>Can be used to </a:t>
            </a:r>
            <a:r>
              <a:rPr lang="en-US" dirty="0"/>
              <a:t>gather observations of the </a:t>
            </a:r>
            <a:r>
              <a:rPr lang="en-US" dirty="0" smtClean="0"/>
              <a:t>users' behavior during </a:t>
            </a:r>
            <a:r>
              <a:rPr lang="en-US" dirty="0"/>
              <a:t>interaction with the system in a </a:t>
            </a:r>
            <a:r>
              <a:rPr lang="en-US" dirty="0">
                <a:solidFill>
                  <a:schemeClr val="accent5">
                    <a:lumMod val="20000"/>
                    <a:lumOff val="80000"/>
                  </a:schemeClr>
                </a:solidFill>
              </a:rPr>
              <a:t>usability test lab</a:t>
            </a:r>
            <a:endParaRPr lang="en-US" dirty="0" smtClean="0">
              <a:solidFill>
                <a:schemeClr val="accent5">
                  <a:lumMod val="20000"/>
                  <a:lumOff val="80000"/>
                </a:schemeClr>
              </a:solidFill>
            </a:endParaRPr>
          </a:p>
          <a:p>
            <a:pPr>
              <a:lnSpc>
                <a:spcPct val="100000"/>
              </a:lnSpc>
            </a:pPr>
            <a:r>
              <a:rPr lang="en-US" dirty="0" smtClean="0"/>
              <a:t>Standard </a:t>
            </a:r>
            <a:r>
              <a:rPr lang="en-US" dirty="0"/>
              <a:t>and publicly available </a:t>
            </a:r>
            <a:r>
              <a:rPr lang="en-US" dirty="0" smtClean="0"/>
              <a:t>surveys</a:t>
            </a:r>
          </a:p>
          <a:p>
            <a:pPr lvl="1">
              <a:lnSpc>
                <a:spcPct val="100000"/>
              </a:lnSpc>
            </a:pPr>
            <a:r>
              <a:rPr lang="en-US" dirty="0"/>
              <a:t>Software Usability Measurement Inventory (</a:t>
            </a:r>
            <a:r>
              <a:rPr lang="en-US" dirty="0">
                <a:solidFill>
                  <a:schemeClr val="accent5">
                    <a:lumMod val="20000"/>
                    <a:lumOff val="80000"/>
                  </a:schemeClr>
                </a:solidFill>
              </a:rPr>
              <a:t>SUMI</a:t>
            </a:r>
            <a:r>
              <a:rPr lang="en-US" dirty="0" smtClean="0"/>
              <a:t>)</a:t>
            </a:r>
          </a:p>
          <a:p>
            <a:pPr lvl="1">
              <a:lnSpc>
                <a:spcPct val="100000"/>
              </a:lnSpc>
            </a:pPr>
            <a:r>
              <a:rPr lang="en-US" dirty="0"/>
              <a:t>Website Analysis and Measurement Inventory (</a:t>
            </a:r>
            <a:r>
              <a:rPr lang="en-US" dirty="0">
                <a:solidFill>
                  <a:schemeClr val="accent5">
                    <a:lumMod val="20000"/>
                    <a:lumOff val="80000"/>
                  </a:schemeClr>
                </a:solidFill>
              </a:rPr>
              <a:t>WAMMI</a:t>
            </a:r>
            <a:r>
              <a:rPr lang="en-US" dirty="0"/>
              <a:t>)</a:t>
            </a:r>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43</a:t>
            </a:fld>
            <a:endParaRPr lang="en-US" dirty="0"/>
          </a:p>
        </p:txBody>
      </p:sp>
    </p:spTree>
    <p:extLst>
      <p:ext uri="{BB962C8B-B14F-4D97-AF65-F5344CB8AC3E}">
        <p14:creationId xmlns:p14="http://schemas.microsoft.com/office/powerpoint/2010/main" xmlns="" val="2736465270"/>
      </p:ext>
    </p:extLst>
  </p:cSld>
  <p:clrMapOvr>
    <a:masterClrMapping/>
  </p:clrMapOvr>
  <p:transition spd="slow"/>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828800" y="228600"/>
            <a:ext cx="7086600" cy="914400"/>
          </a:xfrm>
        </p:spPr>
        <p:txBody>
          <a:bodyPr/>
          <a:lstStyle/>
          <a:p>
            <a:r>
              <a:rPr lang="en-US" dirty="0"/>
              <a:t>Quality Attributes for Domain Testing</a:t>
            </a:r>
          </a:p>
        </p:txBody>
      </p:sp>
      <p:sp>
        <p:nvSpPr>
          <p:cNvPr id="4" name="Content Placeholder 2"/>
          <p:cNvSpPr>
            <a:spLocks noGrp="1"/>
          </p:cNvSpPr>
          <p:nvPr>
            <p:ph idx="1"/>
          </p:nvPr>
        </p:nvSpPr>
        <p:spPr>
          <a:xfrm>
            <a:off x="1748416" y="2930915"/>
            <a:ext cx="5642984" cy="1219201"/>
          </a:xfrm>
        </p:spPr>
        <p:txBody>
          <a:bodyPr wrap="none" lIns="0" tIns="0" rIns="0" bIns="0" anchor="ctr" anchorCtr="0">
            <a:noAutofit/>
          </a:bodyPr>
          <a:lstStyle/>
          <a:p>
            <a:pPr marL="0" indent="0" algn="ctr">
              <a:lnSpc>
                <a:spcPct val="100000"/>
              </a:lnSpc>
              <a:spcBef>
                <a:spcPts val="0"/>
              </a:spcBef>
              <a:spcAft>
                <a:spcPts val="0"/>
              </a:spcAft>
              <a:buNone/>
            </a:pPr>
            <a:r>
              <a:rPr lang="en-US" sz="7200" dirty="0" smtClean="0"/>
              <a:t>Questions?</a:t>
            </a:r>
            <a:endParaRPr lang="en-US" sz="7200" dirty="0"/>
          </a:p>
        </p:txBody>
      </p:sp>
      <p:sp>
        <p:nvSpPr>
          <p:cNvPr id="6" name="TextBox 5"/>
          <p:cNvSpPr txBox="1"/>
          <p:nvPr/>
        </p:nvSpPr>
        <p:spPr>
          <a:xfrm rot="12041701" flipH="1">
            <a:off x="7298514" y="4335923"/>
            <a:ext cx="949687" cy="1803953"/>
          </a:xfrm>
          <a:prstGeom prst="rect">
            <a:avLst/>
          </a:prstGeom>
          <a:noFill/>
        </p:spPr>
        <p:txBody>
          <a:bodyPr wrap="square" rtlCol="0">
            <a:spAutoFit/>
            <a:scene3d>
              <a:camera prst="orthographicFront"/>
              <a:lightRig rig="threePt" dir="t"/>
            </a:scene3d>
            <a:sp3d extrusionH="57150">
              <a:bevelT w="38100" h="38100"/>
            </a:sp3d>
          </a:bodyPr>
          <a:lstStyle/>
          <a:p>
            <a:r>
              <a:rPr lang="en-US" sz="11500" b="1" dirty="0" smtClean="0">
                <a:solidFill>
                  <a:schemeClr val="tx1">
                    <a:lumMod val="75000"/>
                  </a:schemeClr>
                </a:solidFill>
                <a:effectLst>
                  <a:reflection blurRad="6350" stA="55000" endA="300" endPos="45500" dir="5400000" sy="-100000" algn="bl" rotWithShape="0"/>
                </a:effectLst>
              </a:rPr>
              <a:t>?</a:t>
            </a:r>
            <a:endParaRPr lang="en-US" sz="11500" b="1" dirty="0">
              <a:solidFill>
                <a:schemeClr val="tx1">
                  <a:lumMod val="75000"/>
                </a:schemeClr>
              </a:solidFill>
              <a:effectLst>
                <a:reflection blurRad="6350" stA="55000" endA="300" endPos="45500" dir="5400000" sy="-100000" algn="bl" rotWithShape="0"/>
              </a:effectLst>
            </a:endParaRPr>
          </a:p>
        </p:txBody>
      </p:sp>
      <p:sp>
        <p:nvSpPr>
          <p:cNvPr id="7" name="TextBox 6"/>
          <p:cNvSpPr txBox="1"/>
          <p:nvPr/>
        </p:nvSpPr>
        <p:spPr>
          <a:xfrm rot="2456848" flipH="1">
            <a:off x="968763" y="4533447"/>
            <a:ext cx="859648" cy="2404656"/>
          </a:xfrm>
          <a:prstGeom prst="rect">
            <a:avLst/>
          </a:prstGeom>
          <a:noFill/>
        </p:spPr>
        <p:txBody>
          <a:bodyPr wrap="square" rtlCol="0">
            <a:spAutoFit/>
            <a:scene3d>
              <a:camera prst="orthographicFront"/>
              <a:lightRig rig="threePt" dir="t"/>
            </a:scene3d>
            <a:sp3d extrusionH="57150">
              <a:bevelT w="38100" h="38100"/>
            </a:sp3d>
          </a:bodyPr>
          <a:lstStyle/>
          <a:p>
            <a:r>
              <a:rPr lang="en-US" sz="14000" b="1" dirty="0" smtClean="0">
                <a:solidFill>
                  <a:srgbClr val="FFBF8B"/>
                </a:solidFill>
                <a:effectLst>
                  <a:reflection blurRad="6350" stA="55000" endA="300" endPos="45500" dir="5400000" sy="-100000" algn="bl" rotWithShape="0"/>
                </a:effectLst>
                <a:latin typeface="Cambria" pitchFamily="18" charset="0"/>
              </a:rPr>
              <a:t>?</a:t>
            </a:r>
            <a:endParaRPr lang="en-US" sz="14000" b="1" dirty="0">
              <a:solidFill>
                <a:srgbClr val="FFBF8B"/>
              </a:solidFill>
              <a:effectLst>
                <a:reflection blurRad="6350" stA="55000" endA="300" endPos="45500" dir="5400000" sy="-100000" algn="bl" rotWithShape="0"/>
              </a:effectLst>
              <a:latin typeface="Cambria" pitchFamily="18" charset="0"/>
            </a:endParaRPr>
          </a:p>
        </p:txBody>
      </p:sp>
      <p:sp>
        <p:nvSpPr>
          <p:cNvPr id="8" name="TextBox 7"/>
          <p:cNvSpPr txBox="1"/>
          <p:nvPr/>
        </p:nvSpPr>
        <p:spPr>
          <a:xfrm rot="9535351" flipH="1">
            <a:off x="793612" y="1933451"/>
            <a:ext cx="949687" cy="1401418"/>
          </a:xfrm>
          <a:prstGeom prst="rect">
            <a:avLst/>
          </a:prstGeom>
          <a:noFill/>
        </p:spPr>
        <p:txBody>
          <a:bodyPr wrap="square" rtlCol="0">
            <a:spAutoFit/>
            <a:scene3d>
              <a:camera prst="isometricOffAxis1Right"/>
              <a:lightRig rig="threePt" dir="t"/>
            </a:scene3d>
            <a:sp3d extrusionH="57150">
              <a:bevelT w="38100" h="38100"/>
            </a:sp3d>
          </a:bodyPr>
          <a:lstStyle/>
          <a:p>
            <a:r>
              <a:rPr lang="en-US" sz="8800" dirty="0" smtClean="0">
                <a:solidFill>
                  <a:schemeClr val="accent5">
                    <a:lumMod val="60000"/>
                    <a:lumOff val="40000"/>
                  </a:schemeClr>
                </a:solidFill>
                <a:effectLst>
                  <a:reflection blurRad="6350" stA="55000" endA="300" endPos="45500" dir="5400000" sy="-100000" algn="bl" rotWithShape="0"/>
                </a:effectLst>
              </a:rPr>
              <a:t>?</a:t>
            </a:r>
            <a:endParaRPr lang="en-US" sz="8800" dirty="0">
              <a:solidFill>
                <a:schemeClr val="accent5">
                  <a:lumMod val="60000"/>
                  <a:lumOff val="40000"/>
                </a:schemeClr>
              </a:solidFill>
              <a:effectLst>
                <a:reflection blurRad="6350" stA="55000" endA="300" endPos="45500" dir="5400000" sy="-100000" algn="bl" rotWithShape="0"/>
              </a:effectLst>
            </a:endParaRPr>
          </a:p>
        </p:txBody>
      </p:sp>
      <p:sp>
        <p:nvSpPr>
          <p:cNvPr id="9" name="TextBox 8"/>
          <p:cNvSpPr txBox="1"/>
          <p:nvPr/>
        </p:nvSpPr>
        <p:spPr>
          <a:xfrm rot="16938170" flipH="1">
            <a:off x="4905823" y="966542"/>
            <a:ext cx="859648" cy="1992899"/>
          </a:xfrm>
          <a:prstGeom prst="rect">
            <a:avLst/>
          </a:prstGeom>
          <a:noFill/>
        </p:spPr>
        <p:txBody>
          <a:bodyPr wrap="square" rtlCol="0">
            <a:spAutoFit/>
            <a:scene3d>
              <a:camera prst="orthographicFront"/>
              <a:lightRig rig="threePt" dir="t"/>
            </a:scene3d>
            <a:sp3d extrusionH="57150">
              <a:bevelT w="38100" h="38100"/>
            </a:sp3d>
          </a:bodyPr>
          <a:lstStyle/>
          <a:p>
            <a:r>
              <a:rPr lang="en-US" sz="11500" b="1" dirty="0" smtClean="0">
                <a:solidFill>
                  <a:srgbClr val="FF831D"/>
                </a:solidFill>
                <a:effectLst>
                  <a:reflection blurRad="6350" stA="55000" endA="300" endPos="45500" dir="5400000" sy="-100000" algn="bl" rotWithShape="0"/>
                </a:effectLst>
              </a:rPr>
              <a:t>?</a:t>
            </a:r>
            <a:endParaRPr lang="en-US" sz="11500" b="1" dirty="0">
              <a:solidFill>
                <a:srgbClr val="FF831D"/>
              </a:solidFill>
              <a:effectLst>
                <a:reflection blurRad="6350" stA="55000" endA="300" endPos="45500" dir="5400000" sy="-100000" algn="bl" rotWithShape="0"/>
              </a:effectLst>
            </a:endParaRPr>
          </a:p>
        </p:txBody>
      </p:sp>
      <p:sp>
        <p:nvSpPr>
          <p:cNvPr id="10" name="TextBox 9"/>
          <p:cNvSpPr txBox="1"/>
          <p:nvPr/>
        </p:nvSpPr>
        <p:spPr>
          <a:xfrm rot="19836951" flipH="1">
            <a:off x="7434275" y="1063226"/>
            <a:ext cx="949687" cy="2492990"/>
          </a:xfrm>
          <a:prstGeom prst="rect">
            <a:avLst/>
          </a:prstGeom>
          <a:noFill/>
        </p:spPr>
        <p:txBody>
          <a:bodyPr wrap="square" rtlCol="0">
            <a:spAutoFit/>
            <a:scene3d>
              <a:camera prst="orthographicFront"/>
              <a:lightRig rig="glow" dir="tl">
                <a:rot lat="0" lon="0" rev="5400000"/>
              </a:lightRig>
            </a:scene3d>
            <a:sp3d contourW="12700">
              <a:bevelT w="25400" h="25400"/>
              <a:contourClr>
                <a:schemeClr val="accent6">
                  <a:shade val="73000"/>
                </a:schemeClr>
              </a:contourClr>
            </a:sp3d>
          </a:bodyPr>
          <a:lstStyle/>
          <a:p>
            <a:r>
              <a:rPr lang="en-US" sz="15600" b="1" dirty="0" smtClean="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innerShdw blurRad="63500" dist="50800" dir="8100000">
                    <a:prstClr val="black">
                      <a:alpha val="50000"/>
                    </a:prstClr>
                  </a:innerShdw>
                  <a:reflection blurRad="6350" stA="55000" endA="300" endPos="45500" dir="5400000" sy="-100000" algn="bl" rotWithShape="0"/>
                </a:effectLst>
              </a:rPr>
              <a:t>?</a:t>
            </a:r>
            <a:endParaRPr lang="en-US" sz="15600" b="1" dirty="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innerShdw blurRad="63500" dist="50800" dir="8100000">
                  <a:prstClr val="black">
                    <a:alpha val="50000"/>
                  </a:prstClr>
                </a:innerShdw>
                <a:reflection blurRad="6350" stA="55000" endA="300" endPos="45500" dir="5400000" sy="-100000" algn="bl" rotWithShape="0"/>
              </a:effectLst>
            </a:endParaRPr>
          </a:p>
        </p:txBody>
      </p:sp>
      <p:sp>
        <p:nvSpPr>
          <p:cNvPr id="11" name="TextBox 10"/>
          <p:cNvSpPr txBox="1"/>
          <p:nvPr/>
        </p:nvSpPr>
        <p:spPr>
          <a:xfrm rot="2233443" flipH="1">
            <a:off x="2277485" y="1162062"/>
            <a:ext cx="584096" cy="924339"/>
          </a:xfrm>
          <a:prstGeom prst="rect">
            <a:avLst/>
          </a:prstGeom>
          <a:noFill/>
        </p:spPr>
        <p:txBody>
          <a:bodyPr wrap="square" rtlCol="0">
            <a:spAutoFit/>
            <a:scene3d>
              <a:camera prst="perspectiveHeroicExtremeLeftFacing"/>
              <a:lightRig rig="threePt" dir="t"/>
            </a:scene3d>
            <a:sp3d extrusionH="57150">
              <a:bevelT w="38100" h="38100"/>
            </a:sp3d>
          </a:bodyPr>
          <a:lstStyle/>
          <a:p>
            <a:r>
              <a:rPr lang="en-US" sz="5600" dirty="0" smtClean="0">
                <a:solidFill>
                  <a:schemeClr val="tx2">
                    <a:lumMod val="75000"/>
                  </a:schemeClr>
                </a:solidFill>
                <a:effectLst>
                  <a:reflection blurRad="6350" stA="55000" endA="300" endPos="45500" dir="5400000" sy="-100000" algn="bl" rotWithShape="0"/>
                </a:effectLst>
              </a:rPr>
              <a:t>?</a:t>
            </a:r>
            <a:endParaRPr lang="en-US" sz="5600" dirty="0">
              <a:solidFill>
                <a:schemeClr val="tx2">
                  <a:lumMod val="75000"/>
                </a:schemeClr>
              </a:solidFill>
              <a:effectLst>
                <a:reflection blurRad="6350" stA="55000" endA="300" endPos="45500" dir="5400000" sy="-100000" algn="bl" rotWithShape="0"/>
              </a:effectLst>
            </a:endParaRPr>
          </a:p>
        </p:txBody>
      </p:sp>
      <p:sp>
        <p:nvSpPr>
          <p:cNvPr id="12" name="TextBox 11"/>
          <p:cNvSpPr txBox="1"/>
          <p:nvPr/>
        </p:nvSpPr>
        <p:spPr>
          <a:xfrm rot="8530737" flipH="1">
            <a:off x="4871755" y="4563443"/>
            <a:ext cx="643173" cy="1569660"/>
          </a:xfrm>
          <a:prstGeom prst="rect">
            <a:avLst/>
          </a:prstGeom>
          <a:noFill/>
        </p:spPr>
        <p:txBody>
          <a:bodyPr wrap="square" rtlCol="0">
            <a:spAutoFit/>
            <a:scene3d>
              <a:camera prst="orthographicFront"/>
              <a:lightRig rig="threePt" dir="t"/>
            </a:scene3d>
            <a:sp3d extrusionH="57150">
              <a:bevelT w="38100" h="38100"/>
            </a:sp3d>
          </a:bodyPr>
          <a:lstStyle/>
          <a:p>
            <a:r>
              <a:rPr lang="en-US" sz="9600" dirty="0" smtClean="0">
                <a:solidFill>
                  <a:srgbClr val="FF4A37"/>
                </a:solidFill>
                <a:effectLst>
                  <a:reflection blurRad="6350" stA="60000" endA="900" endPos="60000" dist="29997" dir="5400000" sy="-100000" algn="bl" rotWithShape="0"/>
                </a:effectLst>
              </a:rPr>
              <a:t>?</a:t>
            </a:r>
            <a:endParaRPr lang="en-US" sz="9600" dirty="0">
              <a:solidFill>
                <a:srgbClr val="FF4A37"/>
              </a:solidFill>
              <a:effectLst>
                <a:reflection blurRad="6350" stA="60000" endA="900" endPos="60000" dist="29997" dir="5400000" sy="-100000" algn="bl" rotWithShape="0"/>
              </a:effectLst>
            </a:endParaRPr>
          </a:p>
        </p:txBody>
      </p:sp>
      <p:sp>
        <p:nvSpPr>
          <p:cNvPr id="13" name="TextBox 12"/>
          <p:cNvSpPr txBox="1"/>
          <p:nvPr/>
        </p:nvSpPr>
        <p:spPr>
          <a:xfrm rot="12627025" flipH="1">
            <a:off x="2726518" y="4181126"/>
            <a:ext cx="584096" cy="626166"/>
          </a:xfrm>
          <a:prstGeom prst="rect">
            <a:avLst/>
          </a:prstGeom>
          <a:noFill/>
        </p:spPr>
        <p:txBody>
          <a:bodyPr wrap="square" rtlCol="0">
            <a:spAutoFit/>
            <a:scene3d>
              <a:camera prst="orthographicFront"/>
              <a:lightRig rig="threePt" dir="t"/>
            </a:scene3d>
            <a:sp3d extrusionH="57150">
              <a:bevelT w="38100" h="38100"/>
            </a:sp3d>
          </a:bodyPr>
          <a:lstStyle/>
          <a:p>
            <a:r>
              <a:rPr lang="en-US" sz="3600" dirty="0" smtClean="0">
                <a:solidFill>
                  <a:schemeClr val="tx2">
                    <a:lumMod val="40000"/>
                    <a:lumOff val="60000"/>
                  </a:schemeClr>
                </a:solidFill>
                <a:effectLst>
                  <a:reflection blurRad="6350" stA="55000" endA="300" endPos="45500" dir="5400000" sy="-100000" algn="bl" rotWithShape="0"/>
                </a:effectLst>
              </a:rPr>
              <a:t>?</a:t>
            </a:r>
            <a:endParaRPr lang="en-US" sz="3600" dirty="0">
              <a:solidFill>
                <a:schemeClr val="tx2">
                  <a:lumMod val="40000"/>
                  <a:lumOff val="60000"/>
                </a:schemeClr>
              </a:solidFill>
              <a:effectLst>
                <a:reflection blurRad="6350" stA="55000" endA="300" endPos="45500" dir="5400000" sy="-100000" algn="bl" rotWithShape="0"/>
              </a:effectLst>
            </a:endParaRPr>
          </a:p>
        </p:txBody>
      </p:sp>
      <p:sp>
        <p:nvSpPr>
          <p:cNvPr id="14" name="TextBox 13"/>
          <p:cNvSpPr txBox="1"/>
          <p:nvPr/>
        </p:nvSpPr>
        <p:spPr>
          <a:xfrm rot="1186146" flipH="1">
            <a:off x="6185957" y="4125718"/>
            <a:ext cx="499379" cy="1107996"/>
          </a:xfrm>
          <a:prstGeom prst="rect">
            <a:avLst/>
          </a:prstGeom>
          <a:noFill/>
        </p:spPr>
        <p:txBody>
          <a:bodyPr wrap="square" rtlCol="0">
            <a:spAutoFit/>
            <a:scene3d>
              <a:camera prst="orthographicFront"/>
              <a:lightRig rig="threePt" dir="t"/>
            </a:scene3d>
            <a:sp3d extrusionH="57150">
              <a:bevelT w="69850" h="69850" prst="divot"/>
            </a:sp3d>
          </a:bodyPr>
          <a:lstStyle/>
          <a:p>
            <a:r>
              <a:rPr lang="en-US" sz="6600" dirty="0" smtClean="0">
                <a:solidFill>
                  <a:srgbClr val="9966FF"/>
                </a:solidFill>
                <a:effectLst>
                  <a:reflection blurRad="6350" stA="55000" endA="300" endPos="45500" dir="5400000" sy="-100000" algn="bl" rotWithShape="0"/>
                </a:effectLst>
              </a:rPr>
              <a:t>?</a:t>
            </a:r>
            <a:endParaRPr lang="en-US" sz="6600" dirty="0">
              <a:solidFill>
                <a:srgbClr val="9966FF"/>
              </a:solidFill>
              <a:effectLst>
                <a:reflection blurRad="6350" stA="55000" endA="300" endPos="45500" dir="5400000" sy="-100000" algn="bl" rotWithShape="0"/>
              </a:effectLst>
            </a:endParaRPr>
          </a:p>
        </p:txBody>
      </p:sp>
      <p:sp>
        <p:nvSpPr>
          <p:cNvPr id="15" name="TextBox 14"/>
          <p:cNvSpPr txBox="1"/>
          <p:nvPr/>
        </p:nvSpPr>
        <p:spPr>
          <a:xfrm rot="19460650" flipH="1">
            <a:off x="3142397" y="2163174"/>
            <a:ext cx="489197" cy="769441"/>
          </a:xfrm>
          <a:prstGeom prst="rect">
            <a:avLst/>
          </a:prstGeom>
          <a:noFill/>
        </p:spPr>
        <p:txBody>
          <a:bodyPr wrap="square" rtlCol="0">
            <a:prstTxWarp prst="textInflate">
              <a:avLst/>
            </a:prstTxWarp>
            <a:spAutoFit/>
            <a:scene3d>
              <a:camera prst="perspectiveRelaxedModerately"/>
              <a:lightRig rig="threePt" dir="t"/>
            </a:scene3d>
            <a:sp3d extrusionH="57150">
              <a:bevelT w="38100" h="38100"/>
            </a:sp3d>
          </a:bodyPr>
          <a:lstStyle/>
          <a:p>
            <a:r>
              <a:rPr lang="en-US" sz="4400" dirty="0" smtClean="0">
                <a:solidFill>
                  <a:srgbClr val="FF6699"/>
                </a:solidFill>
                <a:effectLst>
                  <a:reflection blurRad="6350" stA="55000" endA="300" endPos="45500" dir="5400000" sy="-100000" algn="bl" rotWithShape="0"/>
                </a:effectLst>
              </a:rPr>
              <a:t>?</a:t>
            </a:r>
            <a:endParaRPr lang="en-US" sz="4400" dirty="0">
              <a:solidFill>
                <a:srgbClr val="FF6699"/>
              </a:solidFill>
              <a:effectLst>
                <a:reflection blurRad="6350" stA="55000" endA="300" endPos="45500" dir="5400000" sy="-100000" algn="bl" rotWithShape="0"/>
              </a:effectLst>
            </a:endParaRPr>
          </a:p>
        </p:txBody>
      </p:sp>
      <p:sp>
        <p:nvSpPr>
          <p:cNvPr id="16" name="TextBox 15"/>
          <p:cNvSpPr txBox="1"/>
          <p:nvPr/>
        </p:nvSpPr>
        <p:spPr>
          <a:xfrm rot="18277140" flipH="1">
            <a:off x="438513" y="3075786"/>
            <a:ext cx="891282" cy="646331"/>
          </a:xfrm>
          <a:prstGeom prst="rect">
            <a:avLst/>
          </a:prstGeom>
          <a:noFill/>
        </p:spPr>
        <p:txBody>
          <a:bodyPr wrap="square" rtlCol="0">
            <a:spAutoFit/>
            <a:scene3d>
              <a:camera prst="orthographicFront"/>
              <a:lightRig rig="threePt" dir="t"/>
            </a:scene3d>
            <a:sp3d extrusionH="57150">
              <a:bevelT w="38100" h="38100"/>
            </a:sp3d>
          </a:bodyPr>
          <a:lstStyle/>
          <a:p>
            <a:r>
              <a:rPr lang="en-US" sz="3600" dirty="0" smtClean="0">
                <a:solidFill>
                  <a:schemeClr val="tx2">
                    <a:lumMod val="40000"/>
                    <a:lumOff val="60000"/>
                  </a:schemeClr>
                </a:solidFill>
                <a:effectLst>
                  <a:reflection blurRad="6350" stA="55000" endA="300" endPos="45500" dir="5400000" sy="-100000" algn="bl" rotWithShape="0"/>
                </a:effectLst>
              </a:rPr>
              <a:t>?</a:t>
            </a:r>
            <a:endParaRPr lang="en-US" sz="3600" dirty="0">
              <a:solidFill>
                <a:schemeClr val="tx2">
                  <a:lumMod val="40000"/>
                  <a:lumOff val="60000"/>
                </a:schemeClr>
              </a:solidFill>
              <a:effectLst>
                <a:reflection blurRad="6350" stA="55000" endA="300" endPos="45500" dir="5400000" sy="-100000" algn="bl" rotWithShape="0"/>
              </a:effectLst>
            </a:endParaRPr>
          </a:p>
        </p:txBody>
      </p:sp>
    </p:spTree>
    <p:extLst>
      <p:ext uri="{BB962C8B-B14F-4D97-AF65-F5344CB8AC3E}">
        <p14:creationId xmlns:p14="http://schemas.microsoft.com/office/powerpoint/2010/main" xmlns="" val="3917920496"/>
      </p:ext>
    </p:extLst>
  </p:cSld>
  <p:clrMapOvr>
    <a:masterClrMapping/>
  </p:clrMapOvr>
  <p:transition spd="slow"/>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0" y="228600"/>
            <a:ext cx="7086600" cy="914400"/>
          </a:xfrm>
        </p:spPr>
        <p:txBody>
          <a:bodyPr/>
          <a:lstStyle/>
          <a:p>
            <a:r>
              <a:rPr lang="en-US" dirty="0" smtClean="0"/>
              <a:t>Functional vs. Non Functional Testing</a:t>
            </a:r>
            <a:endParaRPr lang="en-US" dirty="0"/>
          </a:p>
        </p:txBody>
      </p:sp>
      <p:sp>
        <p:nvSpPr>
          <p:cNvPr id="3" name="Content Placeholder 2"/>
          <p:cNvSpPr>
            <a:spLocks noGrp="1"/>
          </p:cNvSpPr>
          <p:nvPr>
            <p:ph idx="1"/>
          </p:nvPr>
        </p:nvSpPr>
        <p:spPr>
          <a:xfrm>
            <a:off x="228600" y="1219200"/>
            <a:ext cx="8686800" cy="5486400"/>
          </a:xfrm>
        </p:spPr>
        <p:txBody>
          <a:bodyPr/>
          <a:lstStyle/>
          <a:p>
            <a:pPr>
              <a:lnSpc>
                <a:spcPct val="100000"/>
              </a:lnSpc>
            </a:pPr>
            <a:r>
              <a:rPr lang="en-US" dirty="0" smtClean="0"/>
              <a:t>Remember the difference between </a:t>
            </a:r>
            <a:r>
              <a:rPr lang="en-US" dirty="0" smtClean="0">
                <a:solidFill>
                  <a:schemeClr val="accent5">
                    <a:lumMod val="20000"/>
                    <a:lumOff val="80000"/>
                  </a:schemeClr>
                </a:solidFill>
              </a:rPr>
              <a:t>functional</a:t>
            </a:r>
            <a:r>
              <a:rPr lang="en-US" dirty="0" smtClean="0"/>
              <a:t> and </a:t>
            </a:r>
            <a:r>
              <a:rPr lang="en-US" dirty="0" smtClean="0">
                <a:solidFill>
                  <a:schemeClr val="accent5">
                    <a:lumMod val="20000"/>
                    <a:lumOff val="80000"/>
                  </a:schemeClr>
                </a:solidFill>
              </a:rPr>
              <a:t>non functional</a:t>
            </a:r>
            <a:r>
              <a:rPr lang="en-US" dirty="0" smtClean="0"/>
              <a:t> testing?</a:t>
            </a:r>
          </a:p>
          <a:p>
            <a:pPr lvl="1">
              <a:lnSpc>
                <a:spcPct val="100000"/>
              </a:lnSpc>
            </a:pPr>
            <a:r>
              <a:rPr lang="en-US" dirty="0" smtClean="0"/>
              <a:t>Functional </a:t>
            </a:r>
            <a:r>
              <a:rPr lang="en-US" dirty="0"/>
              <a:t>testing </a:t>
            </a:r>
            <a:endParaRPr lang="en-US" dirty="0" smtClean="0"/>
          </a:p>
          <a:p>
            <a:pPr lvl="2">
              <a:lnSpc>
                <a:spcPct val="100000"/>
              </a:lnSpc>
            </a:pPr>
            <a:r>
              <a:rPr lang="en-US" dirty="0"/>
              <a:t>F</a:t>
            </a:r>
            <a:r>
              <a:rPr lang="en-US" dirty="0" smtClean="0"/>
              <a:t>ocuses </a:t>
            </a:r>
            <a:r>
              <a:rPr lang="en-US" dirty="0"/>
              <a:t>on </a:t>
            </a:r>
            <a:r>
              <a:rPr lang="en-US" dirty="0">
                <a:solidFill>
                  <a:schemeClr val="accent5">
                    <a:lumMod val="20000"/>
                    <a:lumOff val="80000"/>
                  </a:schemeClr>
                </a:solidFill>
              </a:rPr>
              <a:t>what </a:t>
            </a:r>
            <a:r>
              <a:rPr lang="en-US" dirty="0"/>
              <a:t>the system does </a:t>
            </a:r>
            <a:endParaRPr lang="en-US" dirty="0" smtClean="0"/>
          </a:p>
          <a:p>
            <a:pPr lvl="1">
              <a:lnSpc>
                <a:spcPct val="100000"/>
              </a:lnSpc>
            </a:pPr>
            <a:r>
              <a:rPr lang="en-US" dirty="0" smtClean="0"/>
              <a:t>Non </a:t>
            </a:r>
            <a:r>
              <a:rPr lang="en-US" dirty="0"/>
              <a:t>functional testing </a:t>
            </a:r>
            <a:endParaRPr lang="en-US" dirty="0" smtClean="0"/>
          </a:p>
          <a:p>
            <a:pPr lvl="2">
              <a:lnSpc>
                <a:spcPct val="100000"/>
              </a:lnSpc>
            </a:pPr>
            <a:r>
              <a:rPr lang="en-US" dirty="0"/>
              <a:t>F</a:t>
            </a:r>
            <a:r>
              <a:rPr lang="en-US" dirty="0" smtClean="0"/>
              <a:t>ocused on </a:t>
            </a:r>
            <a:r>
              <a:rPr lang="en-US" dirty="0" smtClean="0">
                <a:solidFill>
                  <a:schemeClr val="accent5">
                    <a:lumMod val="20000"/>
                    <a:lumOff val="80000"/>
                  </a:schemeClr>
                </a:solidFill>
              </a:rPr>
              <a:t>how</a:t>
            </a:r>
            <a:r>
              <a:rPr lang="en-US" dirty="0" smtClean="0"/>
              <a:t> </a:t>
            </a:r>
            <a:r>
              <a:rPr lang="en-US" dirty="0"/>
              <a:t>the system does what it does</a:t>
            </a:r>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5</a:t>
            </a:fld>
            <a:endParaRPr lang="en-US" dirty="0"/>
          </a:p>
        </p:txBody>
      </p:sp>
      <p:pic>
        <p:nvPicPr>
          <p:cNvPr id="4099" name="Picture 3"/>
          <p:cNvPicPr>
            <a:picLocks noChangeAspect="1" noChangeArrowheads="1"/>
          </p:cNvPicPr>
          <p:nvPr/>
        </p:nvPicPr>
        <p:blipFill>
          <a:blip r:embed="rId3" cstate="print">
            <a:extLst>
              <a:ext uri="{28A0092B-C50C-407E-A947-70E740481C1C}">
                <a14:useLocalDpi xmlns:a14="http://schemas.microsoft.com/office/drawing/2010/main" xmlns=""/>
              </a:ext>
            </a:extLst>
          </a:blip>
          <a:srcRect/>
          <a:stretch>
            <a:fillRect/>
          </a:stretch>
        </p:blipFill>
        <p:spPr bwMode="auto">
          <a:xfrm>
            <a:off x="5486400" y="4876800"/>
            <a:ext cx="3034208" cy="1676400"/>
          </a:xfrm>
          <a:prstGeom prst="round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2395508499"/>
      </p:ext>
    </p:extLst>
  </p:cSld>
  <p:clrMapOvr>
    <a:masterClrMapping/>
  </p:clrMapOvr>
  <p:transition spd="slow"/>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1828800"/>
            <a:ext cx="7924800" cy="1600201"/>
          </a:xfrm>
        </p:spPr>
        <p:txBody>
          <a:bodyPr/>
          <a:lstStyle/>
          <a:p>
            <a:r>
              <a:rPr lang="en-US" dirty="0"/>
              <a:t>Quality Attributes for Domain </a:t>
            </a:r>
            <a:r>
              <a:rPr lang="en-US" dirty="0" smtClean="0"/>
              <a:t>Testing</a:t>
            </a:r>
            <a:endParaRPr lang="en-US" dirty="0"/>
          </a:p>
        </p:txBody>
      </p:sp>
      <p:pic>
        <p:nvPicPr>
          <p:cNvPr id="6146" name="Picture 2"/>
          <p:cNvPicPr>
            <a:picLocks noChangeAspect="1" noChangeArrowheads="1"/>
          </p:cNvPicPr>
          <p:nvPr/>
        </p:nvPicPr>
        <p:blipFill>
          <a:blip r:embed="rId2" cstate="print">
            <a:extLst>
              <a:ext uri="{28A0092B-C50C-407E-A947-70E740481C1C}">
                <a14:useLocalDpi xmlns:a14="http://schemas.microsoft.com/office/drawing/2010/main" xmlns=""/>
              </a:ext>
            </a:extLst>
          </a:blip>
          <a:srcRect/>
          <a:stretch>
            <a:fillRect/>
          </a:stretch>
        </p:blipFill>
        <p:spPr bwMode="auto">
          <a:xfrm>
            <a:off x="3048000" y="3865789"/>
            <a:ext cx="3048000" cy="2981325"/>
          </a:xfrm>
          <a:prstGeom prst="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2468779740"/>
      </p:ext>
    </p:extLst>
  </p:cSld>
  <p:clrMapOvr>
    <a:masterClrMapping/>
  </p:clrMapOvr>
  <p:transition spd="slow"/>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Basis for Functional Testing</a:t>
            </a:r>
            <a:endParaRPr lang="en-US" dirty="0"/>
          </a:p>
        </p:txBody>
      </p:sp>
      <p:sp>
        <p:nvSpPr>
          <p:cNvPr id="3" name="Content Placeholder 2"/>
          <p:cNvSpPr>
            <a:spLocks noGrp="1"/>
          </p:cNvSpPr>
          <p:nvPr>
            <p:ph idx="1"/>
          </p:nvPr>
        </p:nvSpPr>
        <p:spPr/>
        <p:txBody>
          <a:bodyPr/>
          <a:lstStyle/>
          <a:p>
            <a:pPr>
              <a:lnSpc>
                <a:spcPct val="100000"/>
              </a:lnSpc>
            </a:pPr>
            <a:r>
              <a:rPr lang="en-US" dirty="0" smtClean="0"/>
              <a:t>Functional tests are based on </a:t>
            </a:r>
            <a:r>
              <a:rPr lang="en-US" dirty="0" smtClean="0">
                <a:solidFill>
                  <a:schemeClr val="accent5">
                    <a:lumMod val="20000"/>
                    <a:lumOff val="80000"/>
                  </a:schemeClr>
                </a:solidFill>
              </a:rPr>
              <a:t>functional requirements</a:t>
            </a:r>
            <a:r>
              <a:rPr lang="en-US" dirty="0" smtClean="0"/>
              <a:t>:</a:t>
            </a:r>
          </a:p>
          <a:p>
            <a:pPr lvl="1">
              <a:lnSpc>
                <a:spcPct val="100000"/>
              </a:lnSpc>
            </a:pPr>
            <a:r>
              <a:rPr lang="en-US" dirty="0" smtClean="0"/>
              <a:t>Written down requirements</a:t>
            </a:r>
          </a:p>
          <a:p>
            <a:pPr lvl="1">
              <a:lnSpc>
                <a:spcPct val="100000"/>
              </a:lnSpc>
            </a:pPr>
            <a:r>
              <a:rPr lang="en-US" dirty="0" smtClean="0"/>
              <a:t>Implicit requirements</a:t>
            </a:r>
          </a:p>
          <a:p>
            <a:pPr lvl="1">
              <a:lnSpc>
                <a:spcPct val="100000"/>
              </a:lnSpc>
            </a:pPr>
            <a:r>
              <a:rPr lang="en-US" dirty="0" smtClean="0"/>
              <a:t>Domain expertise of the tester</a:t>
            </a:r>
            <a:endParaRPr lang="en-US" dirty="0"/>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7</a:t>
            </a:fld>
            <a:endParaRPr lang="en-US" dirty="0"/>
          </a:p>
        </p:txBody>
      </p:sp>
      <p:pic>
        <p:nvPicPr>
          <p:cNvPr id="5" name="Picture 3"/>
          <p:cNvPicPr>
            <a:picLocks noChangeAspect="1" noChangeArrowheads="1"/>
          </p:cNvPicPr>
          <p:nvPr/>
        </p:nvPicPr>
        <p:blipFill>
          <a:blip r:embed="rId2" cstate="print">
            <a:extLst>
              <a:ext uri="{28A0092B-C50C-407E-A947-70E740481C1C}">
                <a14:useLocalDpi xmlns:a14="http://schemas.microsoft.com/office/drawing/2010/main" xmlns=""/>
              </a:ext>
            </a:extLst>
          </a:blip>
          <a:srcRect/>
          <a:stretch>
            <a:fillRect/>
          </a:stretch>
        </p:blipFill>
        <p:spPr bwMode="auto">
          <a:xfrm>
            <a:off x="2773331" y="4191000"/>
            <a:ext cx="3597338" cy="2208892"/>
          </a:xfrm>
          <a:prstGeom prst="round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399250696"/>
      </p:ext>
    </p:extLst>
  </p:cSld>
  <p:clrMapOvr>
    <a:masterClrMapping/>
  </p:clrMapOvr>
  <p:transition spd="slow"/>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Quality Attributes</a:t>
            </a:r>
            <a:endParaRPr lang="en-US" dirty="0"/>
          </a:p>
        </p:txBody>
      </p:sp>
      <p:sp>
        <p:nvSpPr>
          <p:cNvPr id="3" name="Content Placeholder 2"/>
          <p:cNvSpPr>
            <a:spLocks noGrp="1"/>
          </p:cNvSpPr>
          <p:nvPr>
            <p:ph idx="1"/>
          </p:nvPr>
        </p:nvSpPr>
        <p:spPr/>
        <p:txBody>
          <a:bodyPr/>
          <a:lstStyle/>
          <a:p>
            <a:pPr>
              <a:lnSpc>
                <a:spcPct val="100000"/>
              </a:lnSpc>
            </a:pPr>
            <a:r>
              <a:rPr lang="en-US" dirty="0" smtClean="0"/>
              <a:t>Functional </a:t>
            </a:r>
            <a:r>
              <a:rPr lang="en-US" dirty="0"/>
              <a:t>testing </a:t>
            </a:r>
            <a:r>
              <a:rPr lang="en-US" dirty="0" smtClean="0"/>
              <a:t>is concerned </a:t>
            </a:r>
            <a:r>
              <a:rPr lang="en-US" dirty="0"/>
              <a:t>with the </a:t>
            </a:r>
            <a:r>
              <a:rPr lang="en-US" dirty="0" smtClean="0"/>
              <a:t>following quality attributes:</a:t>
            </a:r>
          </a:p>
          <a:p>
            <a:pPr lvl="1">
              <a:lnSpc>
                <a:spcPct val="100000"/>
              </a:lnSpc>
            </a:pPr>
            <a:r>
              <a:rPr lang="en-US" dirty="0"/>
              <a:t>Accuracy</a:t>
            </a:r>
          </a:p>
          <a:p>
            <a:pPr lvl="1">
              <a:lnSpc>
                <a:spcPct val="100000"/>
              </a:lnSpc>
            </a:pPr>
            <a:r>
              <a:rPr lang="en-US" dirty="0"/>
              <a:t>Suitability</a:t>
            </a:r>
          </a:p>
          <a:p>
            <a:pPr lvl="1">
              <a:lnSpc>
                <a:spcPct val="100000"/>
              </a:lnSpc>
            </a:pPr>
            <a:r>
              <a:rPr lang="en-US" dirty="0"/>
              <a:t>Interoperability</a:t>
            </a:r>
          </a:p>
          <a:p>
            <a:pPr lvl="1">
              <a:lnSpc>
                <a:spcPct val="100000"/>
              </a:lnSpc>
            </a:pPr>
            <a:r>
              <a:rPr lang="en-US" dirty="0" smtClean="0"/>
              <a:t>Accessibility</a:t>
            </a:r>
            <a:endParaRPr lang="en-US" dirty="0"/>
          </a:p>
          <a:p>
            <a:pPr lvl="1">
              <a:lnSpc>
                <a:spcPct val="100000"/>
              </a:lnSpc>
            </a:pPr>
            <a:r>
              <a:rPr lang="en-US" dirty="0"/>
              <a:t>Usability</a:t>
            </a:r>
          </a:p>
        </p:txBody>
      </p:sp>
      <p:sp>
        <p:nvSpPr>
          <p:cNvPr id="4" name="Slide Number Placeholder 3"/>
          <p:cNvSpPr>
            <a:spLocks noGrp="1"/>
          </p:cNvSpPr>
          <p:nvPr>
            <p:ph type="sldNum" sz="quarter" idx="10"/>
          </p:nvPr>
        </p:nvSpPr>
        <p:spPr/>
        <p:txBody>
          <a:bodyPr/>
          <a:lstStyle/>
          <a:p>
            <a:pPr>
              <a:defRPr/>
            </a:pPr>
            <a:fld id="{58452FF4-89E3-4D1B-9927-2DBDC00E58D7}" type="slidenum">
              <a:rPr lang="en-US" smtClean="0"/>
              <a:pPr>
                <a:defRPr/>
              </a:pPr>
              <a:t>8</a:t>
            </a:fld>
            <a:endParaRPr lang="en-US" dirty="0"/>
          </a:p>
        </p:txBody>
      </p:sp>
      <p:pic>
        <p:nvPicPr>
          <p:cNvPr id="13314" name="Picture 2"/>
          <p:cNvPicPr>
            <a:picLocks noChangeAspect="1" noChangeArrowheads="1"/>
          </p:cNvPicPr>
          <p:nvPr/>
        </p:nvPicPr>
        <p:blipFill>
          <a:blip r:embed="rId2" cstate="screen">
            <a:extLst>
              <a:ext uri="{28A0092B-C50C-407E-A947-70E740481C1C}">
                <a14:useLocalDpi xmlns:a14="http://schemas.microsoft.com/office/drawing/2010/main" xmlns=""/>
              </a:ext>
            </a:extLst>
          </a:blip>
          <a:srcRect/>
          <a:stretch>
            <a:fillRect/>
          </a:stretch>
        </p:blipFill>
        <p:spPr bwMode="auto">
          <a:xfrm>
            <a:off x="5867400" y="4191000"/>
            <a:ext cx="2667000" cy="2000250"/>
          </a:xfrm>
          <a:prstGeom prst="round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3901841534"/>
      </p:ext>
    </p:extLst>
  </p:cSld>
  <p:clrMapOvr>
    <a:masterClrMapping/>
  </p:clrMapOvr>
  <p:transition spd="slow"/>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1295400"/>
            <a:ext cx="7924800" cy="685800"/>
          </a:xfrm>
        </p:spPr>
        <p:txBody>
          <a:bodyPr/>
          <a:lstStyle/>
          <a:p>
            <a:r>
              <a:rPr lang="en-US" dirty="0"/>
              <a:t>Functional Accuracy</a:t>
            </a:r>
          </a:p>
        </p:txBody>
      </p:sp>
      <p:sp>
        <p:nvSpPr>
          <p:cNvPr id="3" name="Subtitle 2"/>
          <p:cNvSpPr>
            <a:spLocks noGrp="1"/>
          </p:cNvSpPr>
          <p:nvPr>
            <p:ph type="subTitle" idx="1"/>
          </p:nvPr>
        </p:nvSpPr>
        <p:spPr>
          <a:xfrm>
            <a:off x="609600" y="2057400"/>
            <a:ext cx="7924800" cy="569120"/>
          </a:xfrm>
        </p:spPr>
        <p:txBody>
          <a:bodyPr/>
          <a:lstStyle/>
          <a:p>
            <a:r>
              <a:rPr lang="en-US" dirty="0" smtClean="0"/>
              <a:t>Does the System Give the Right Answers</a:t>
            </a:r>
            <a:endParaRPr lang="en-US" dirty="0"/>
          </a:p>
        </p:txBody>
      </p:sp>
      <p:pic>
        <p:nvPicPr>
          <p:cNvPr id="14338" name="Picture 2"/>
          <p:cNvPicPr>
            <a:picLocks noChangeAspect="1" noChangeArrowheads="1"/>
          </p:cNvPicPr>
          <p:nvPr/>
        </p:nvPicPr>
        <p:blipFill>
          <a:blip r:embed="rId3" cstate="print">
            <a:extLst>
              <a:ext uri="{28A0092B-C50C-407E-A947-70E740481C1C}">
                <a14:useLocalDpi xmlns:a14="http://schemas.microsoft.com/office/drawing/2010/main" xmlns=""/>
              </a:ext>
            </a:extLst>
          </a:blip>
          <a:srcRect/>
          <a:stretch>
            <a:fillRect/>
          </a:stretch>
        </p:blipFill>
        <p:spPr bwMode="auto">
          <a:xfrm>
            <a:off x="2471738" y="3124200"/>
            <a:ext cx="4200525" cy="3133725"/>
          </a:xfrm>
          <a:prstGeom prst="rect">
            <a:avLst/>
          </a:prstGeom>
          <a:noFill/>
          <a:ln>
            <a:noFill/>
          </a:ln>
          <a:effectLst>
            <a:glow rad="101600">
              <a:schemeClr val="tx1">
                <a:alpha val="60000"/>
              </a:schemeClr>
            </a:glow>
            <a:outerShdw dist="35921" dir="2700000" algn="ctr" rotWithShape="0">
              <a:schemeClr val="bg2"/>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3221832780"/>
      </p:ext>
    </p:extLst>
  </p:cSld>
  <p:clrMapOvr>
    <a:masterClrMapping/>
  </p:clrMapOvr>
  <p:transition spd="slow"/>
  <p:timing>
    <p:tnLst>
      <p:par>
        <p:cTn id="1" dur="indefinite" restart="never" nodeType="tmRoot"/>
      </p:par>
    </p:tnLst>
  </p:timing>
</p:sld>
</file>

<file path=ppt/theme/theme1.xml><?xml version="1.0" encoding="utf-8"?>
<a:theme xmlns:a="http://schemas.openxmlformats.org/drawingml/2006/main" name="Telerik Academy Theme">
  <a:themeElements>
    <a:clrScheme name="Telerik Colors Theme">
      <a:dk1>
        <a:sysClr val="windowText" lastClr="000000"/>
      </a:dk1>
      <a:lt1>
        <a:srgbClr val="CCFF66"/>
      </a:lt1>
      <a:dk2>
        <a:srgbClr val="30356E"/>
      </a:dk2>
      <a:lt2>
        <a:srgbClr val="CCFF33"/>
      </a:lt2>
      <a:accent1>
        <a:srgbClr val="CC4757"/>
      </a:accent1>
      <a:accent2>
        <a:srgbClr val="FF6F61"/>
      </a:accent2>
      <a:accent3>
        <a:srgbClr val="FF953E"/>
      </a:accent3>
      <a:accent4>
        <a:srgbClr val="F8BD52"/>
      </a:accent4>
      <a:accent5>
        <a:srgbClr val="46A6BD"/>
      </a:accent5>
      <a:accent6>
        <a:srgbClr val="5488BC"/>
      </a:accent6>
      <a:hlink>
        <a:srgbClr val="76B200"/>
      </a:hlink>
      <a:folHlink>
        <a:srgbClr val="FFCF3E"/>
      </a:folHlink>
    </a:clrScheme>
    <a:fontScheme name="Deluxe">
      <a:majorFont>
        <a:latin typeface="Corbel"/>
        <a:ea typeface=""/>
        <a:cs typeface=""/>
        <a:font script="Jpan" typeface="HGｺﾞｼｯｸM"/>
        <a:font script="Hang" typeface="HY엽서L"/>
        <a:font script="Hans" typeface="华文新魏"/>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HGｺﾞｼｯｸM"/>
        <a:font script="Hang" typeface="HY엽서L"/>
        <a:font script="Hans" typeface="华文新魏"/>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Deluxe">
      <a:fillStyleLst>
        <a:solidFill>
          <a:schemeClr val="phClr"/>
        </a:solidFill>
        <a:gradFill rotWithShape="1">
          <a:gsLst>
            <a:gs pos="0">
              <a:schemeClr val="phClr">
                <a:tint val="20000"/>
                <a:satMod val="280000"/>
              </a:schemeClr>
            </a:gs>
            <a:gs pos="14000">
              <a:schemeClr val="phClr">
                <a:tint val="37000"/>
                <a:satMod val="250000"/>
              </a:schemeClr>
            </a:gs>
            <a:gs pos="45000">
              <a:schemeClr val="phClr">
                <a:tint val="53000"/>
                <a:satMod val="220000"/>
              </a:schemeClr>
            </a:gs>
            <a:gs pos="65000">
              <a:schemeClr val="phClr">
                <a:tint val="53000"/>
                <a:satMod val="220000"/>
              </a:schemeClr>
            </a:gs>
            <a:gs pos="86000">
              <a:schemeClr val="phClr">
                <a:tint val="42000"/>
                <a:satMod val="240000"/>
              </a:schemeClr>
            </a:gs>
            <a:gs pos="100000">
              <a:schemeClr val="phClr">
                <a:tint val="20000"/>
                <a:satMod val="230000"/>
              </a:schemeClr>
            </a:gs>
          </a:gsLst>
          <a:lin ang="16200000" scaled="1"/>
        </a:gradFill>
        <a:gradFill rotWithShape="1">
          <a:gsLst>
            <a:gs pos="0">
              <a:schemeClr val="phClr">
                <a:shade val="75000"/>
                <a:satMod val="160000"/>
              </a:schemeClr>
            </a:gs>
            <a:gs pos="60000">
              <a:schemeClr val="phClr">
                <a:satMod val="150000"/>
              </a:schemeClr>
            </a:gs>
            <a:gs pos="100000">
              <a:schemeClr val="phClr">
                <a:tint val="75000"/>
                <a:satMod val="200000"/>
              </a:schemeClr>
            </a:gs>
          </a:gsLst>
          <a:lin ang="16200000" scaled="1"/>
        </a:gradFill>
      </a:fillStyleLst>
      <a:lnStyleLst>
        <a:ln w="9525" cap="flat" cmpd="sng" algn="ctr">
          <a:solidFill>
            <a:schemeClr val="phClr">
              <a:satMod val="140000"/>
            </a:schemeClr>
          </a:solidFill>
          <a:prstDash val="solid"/>
        </a:ln>
        <a:ln w="25400" cap="flat" cmpd="sng" algn="ctr">
          <a:solidFill>
            <a:schemeClr val="phClr"/>
          </a:solidFill>
          <a:prstDash val="solid"/>
        </a:ln>
        <a:ln w="31750" cap="flat" cmpd="sng" algn="ctr">
          <a:solidFill>
            <a:schemeClr val="phClr"/>
          </a:solidFill>
          <a:prstDash val="solid"/>
        </a:ln>
      </a:lnStyleLst>
      <a:effectStyleLst>
        <a:effectStyle>
          <a:effectLst>
            <a:outerShdw blurRad="50800" dist="25400" dir="5400000" rotWithShape="0">
              <a:srgbClr val="000000">
                <a:alpha val="43137"/>
              </a:srgbClr>
            </a:outerShdw>
          </a:effectLst>
        </a:effectStyle>
        <a:effectStyle>
          <a:effectLst>
            <a:outerShdw blurRad="50800" dist="25400" dir="5400000" rotWithShape="0">
              <a:srgbClr val="000000">
                <a:alpha val="43137"/>
              </a:srgbClr>
            </a:outerShdw>
          </a:effectLst>
          <a:scene3d>
            <a:camera prst="orthographicFront" fov="0">
              <a:rot lat="0" lon="0" rev="0"/>
            </a:camera>
            <a:lightRig rig="contrasting" dir="t">
              <a:rot lat="0" lon="0" rev="16500000"/>
            </a:lightRig>
          </a:scene3d>
          <a:sp3d prstMaterial="powder">
            <a:bevelT w="152400"/>
            <a:contourClr>
              <a:schemeClr val="phClr"/>
            </a:contourClr>
          </a:sp3d>
        </a:effectStyle>
        <a:effectStyle>
          <a:effectLst>
            <a:reflection blurRad="12700" stA="26000" endPos="28000" dist="38100" dir="5400000" sy="-100000"/>
          </a:effectLst>
          <a:scene3d>
            <a:camera prst="orthographicFront" fov="0">
              <a:rot lat="0" lon="0" rev="0"/>
            </a:camera>
            <a:lightRig rig="contrasting" dir="t">
              <a:rot lat="0" lon="0" rev="16500000"/>
            </a:lightRig>
          </a:scene3d>
          <a:sp3d prstMaterial="powder">
            <a:bevelT w="190500" h="101600"/>
            <a:contourClr>
              <a:schemeClr val="phClr"/>
            </a:contourClr>
          </a:sp3d>
        </a:effectStyle>
      </a:effectStyleLst>
      <a:bgFillStyleLst>
        <a:solidFill>
          <a:schemeClr val="phClr"/>
        </a:solidFill>
        <a:gradFill rotWithShape="1">
          <a:gsLst>
            <a:gs pos="0">
              <a:schemeClr val="phClr">
                <a:tint val="43000"/>
                <a:satMod val="1550000"/>
              </a:schemeClr>
            </a:gs>
            <a:gs pos="1000">
              <a:schemeClr val="phClr">
                <a:tint val="48000"/>
                <a:satMod val="1550000"/>
              </a:schemeClr>
            </a:gs>
            <a:gs pos="90000">
              <a:schemeClr val="phClr">
                <a:shade val="18000"/>
                <a:satMod val="275000"/>
              </a:schemeClr>
            </a:gs>
          </a:gsLst>
          <a:path path="circle">
            <a:fillToRect r="210000" b="300000"/>
          </a:path>
        </a:gradFill>
        <a:gradFill rotWithShape="1">
          <a:gsLst>
            <a:gs pos="5000">
              <a:schemeClr val="phClr">
                <a:tint val="38000"/>
                <a:satMod val="1800000"/>
              </a:schemeClr>
            </a:gs>
            <a:gs pos="5000">
              <a:schemeClr val="phClr">
                <a:tint val="40000"/>
                <a:satMod val="1800000"/>
              </a:schemeClr>
            </a:gs>
            <a:gs pos="90000">
              <a:schemeClr val="phClr">
                <a:shade val="18000"/>
                <a:satMod val="275000"/>
              </a:schemeClr>
            </a:gs>
          </a:gsLst>
          <a:path path="circle">
            <a:fillToRect l="20000" t="30000" r="135000" b="100000"/>
          </a:path>
        </a:gradFill>
      </a:bgFillStyleLst>
    </a:fmtScheme>
  </a:themeElements>
  <a:objectDefaults/>
  <a:extraClrSchemeLst/>
  <a:extLst>
    <a:ext uri="{05A4C25C-085E-4340-85A3-A5531E510DB2}">
      <thm15:themeFamily xmlns:thm15="http://schemas.microsoft.com/office/thememl/2012/main" xmlns="" name="Telerik Academy Theme" id="{CC62B882-3A46-4F72-8436-1D7407ADFF02}" vid="{92E024D1-C2BF-4AF7-8ED1-5C666C82BD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Telerik Academy Theme</Template>
  <TotalTime>1700</TotalTime>
  <Words>1648</Words>
  <Application>Microsoft Office PowerPoint</Application>
  <PresentationFormat>On-screen Show (4:3)</PresentationFormat>
  <Paragraphs>402</Paragraphs>
  <Slides>44</Slides>
  <Notes>17</Notes>
  <HiddenSlides>0</HiddenSlides>
  <MMClips>0</MMClips>
  <ScaleCrop>false</ScaleCrop>
  <HeadingPairs>
    <vt:vector size="4" baseType="variant">
      <vt:variant>
        <vt:lpstr>Theme</vt:lpstr>
      </vt:variant>
      <vt:variant>
        <vt:i4>1</vt:i4>
      </vt:variant>
      <vt:variant>
        <vt:lpstr>Slide Titles</vt:lpstr>
      </vt:variant>
      <vt:variant>
        <vt:i4>44</vt:i4>
      </vt:variant>
    </vt:vector>
  </HeadingPairs>
  <TitlesOfParts>
    <vt:vector size="45" baseType="lpstr">
      <vt:lpstr>Telerik Academy Theme</vt:lpstr>
      <vt:lpstr>Quality Attributes for Domain Testing</vt:lpstr>
      <vt:lpstr>Table of Contents</vt:lpstr>
      <vt:lpstr>Testing of Software Characteristics</vt:lpstr>
      <vt:lpstr>Why Bother With Quality Characteristics?</vt:lpstr>
      <vt:lpstr>Functional vs. Non Functional Testing</vt:lpstr>
      <vt:lpstr>Quality Attributes for Domain Testing</vt:lpstr>
      <vt:lpstr>Basis for Functional Testing</vt:lpstr>
      <vt:lpstr>Quality Attributes</vt:lpstr>
      <vt:lpstr>Functional Accuracy</vt:lpstr>
      <vt:lpstr>Functional Accuracy Testing</vt:lpstr>
      <vt:lpstr>Accuracy vs. Precision</vt:lpstr>
      <vt:lpstr>Computational Accuracy</vt:lpstr>
      <vt:lpstr>Functional Suitability</vt:lpstr>
      <vt:lpstr>Validation</vt:lpstr>
      <vt:lpstr>Suitability</vt:lpstr>
      <vt:lpstr>Suitability Testing - Example</vt:lpstr>
      <vt:lpstr>Suitability Testing – Example (2)</vt:lpstr>
      <vt:lpstr>Suitability Testing – Example (3)</vt:lpstr>
      <vt:lpstr>Suitability Testing – Example (4)</vt:lpstr>
      <vt:lpstr>Functional Interoperability</vt:lpstr>
      <vt:lpstr>Functional Interoperability</vt:lpstr>
      <vt:lpstr>Functional Interoperability (2)</vt:lpstr>
      <vt:lpstr>Cohabitation</vt:lpstr>
      <vt:lpstr>What is a Good Interoperability?</vt:lpstr>
      <vt:lpstr>Accessibility</vt:lpstr>
      <vt:lpstr>Accessibility Testing</vt:lpstr>
      <vt:lpstr>Why Accessibility is Needed?</vt:lpstr>
      <vt:lpstr>Accessibility Requirements Example</vt:lpstr>
      <vt:lpstr>Usability</vt:lpstr>
      <vt:lpstr>What is Usability Testing?</vt:lpstr>
      <vt:lpstr>What Could Be Useful?</vt:lpstr>
      <vt:lpstr>Characteristics of a Usable Software </vt:lpstr>
      <vt:lpstr>Attributes of a Usable Software</vt:lpstr>
      <vt:lpstr>Attributes of a Usable Software (2)</vt:lpstr>
      <vt:lpstr>Some Examples</vt:lpstr>
      <vt:lpstr>Look and Feel Standards</vt:lpstr>
      <vt:lpstr>Usability Testing Techniques</vt:lpstr>
      <vt:lpstr>Usability Testing Techniques</vt:lpstr>
      <vt:lpstr>Inspection (Evaluation, Review)</vt:lpstr>
      <vt:lpstr>Heuristic Evaluation</vt:lpstr>
      <vt:lpstr>Validation of the Actual Implementation</vt:lpstr>
      <vt:lpstr>Validation of the Actual Implementation (2)</vt:lpstr>
      <vt:lpstr>Surveys</vt:lpstr>
      <vt:lpstr>Quality Attributes for Domain Testing</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Quality Attributes for Domain Testing</dc:title>
  <dc:creator>Asya Georgieva</dc:creator>
  <cp:lastModifiedBy>Snejina</cp:lastModifiedBy>
  <cp:revision>6</cp:revision>
  <dcterms:created xsi:type="dcterms:W3CDTF">2013-02-01T16:22:15Z</dcterms:created>
  <dcterms:modified xsi:type="dcterms:W3CDTF">2013-05-15T03:38:09Z</dcterms:modified>
</cp:coreProperties>
</file>

<file path=docProps/thumbnail.jpeg>
</file>